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7" r:id="rId21"/>
    <p:sldId id="288" r:id="rId22"/>
    <p:sldId id="276" r:id="rId23"/>
    <p:sldId id="277" r:id="rId24"/>
    <p:sldId id="280" r:id="rId25"/>
    <p:sldId id="281" r:id="rId26"/>
    <p:sldId id="278" r:id="rId27"/>
    <p:sldId id="279" r:id="rId28"/>
    <p:sldId id="282" r:id="rId29"/>
    <p:sldId id="283" r:id="rId30"/>
    <p:sldId id="284" r:id="rId31"/>
    <p:sldId id="285" r:id="rId32"/>
    <p:sldId id="286"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B292-B6B7-CF48-D4F7-C7E8650EB3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E36340-1F82-BDC9-6C92-B7DBB5981A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466DA8-4560-CCE6-0F64-26E8EDB08E3C}"/>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F49D1D22-F883-7543-D2BE-AAA46C00F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13874-6C3E-572F-C9EA-4DAD9A1FE890}"/>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190760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8976-DF51-17A7-B88D-66DF3B2766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B76CCA-3D56-D0C0-A0E3-0334AA664B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41990-EE69-6751-DF12-8CB14B6E03F0}"/>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A08FE4AF-902B-3386-D005-3EB669775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B7138B-3575-2A12-EB13-8973F1A39641}"/>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89729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4F93E6-940B-670E-271B-6E5C2A7778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1AC7B4-D815-950E-F316-7C0836128E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266DC-C289-8065-9713-87D20901DDEF}"/>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0B3D9DB1-4C36-21E1-ECDC-CD4626653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CFC99-4158-B613-D2C2-936CC32755A9}"/>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81934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7E99-4105-5EF6-561C-464BDBAFCF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0ACA4-9E36-0BA1-2473-FAA35EE21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E3F20-AD2C-E3C1-4791-F6607D31FC45}"/>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1E58D06F-A2D5-CCE9-DF99-59CA37E14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3F431-BB7C-0198-06DB-94FE9F3EA75F}"/>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12078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2276-FDF9-3B96-D83D-94D0E5E4F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14B00A-C839-8E50-EC73-0120ACFF9E2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52139F-4037-75A1-A033-E1EEAF61B38D}"/>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61906319-7124-DE4D-038A-43A88CE5D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0181D-A66C-6A9A-4D33-BA1D3E8A0D58}"/>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374857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FE22-B5A8-787D-CE48-1BD6C27691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8C46CC-2068-B539-9FEB-DE223C641A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E23FBD-63E2-AD53-5E9F-E3139D583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C1D10-48B1-FF44-437F-F0DD55FEE358}"/>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6" name="Footer Placeholder 5">
            <a:extLst>
              <a:ext uri="{FF2B5EF4-FFF2-40B4-BE49-F238E27FC236}">
                <a16:creationId xmlns:a16="http://schemas.microsoft.com/office/drawing/2014/main" id="{BDD3F5F8-78BD-795F-97DC-E60CF0E02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D09DC-723E-CC49-3474-C41EC937762E}"/>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324544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14B-4357-D990-F128-0B2C72FD7D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FD5B64-994C-FA0B-245A-6F2FA4F2CB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642DC-5472-E4A2-CEA7-F7EB5F05F1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FAE7A7-CAB8-CD5C-1618-336D78E56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2B102-6F9A-D672-8D92-C3B6A8765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956D1D-FAB7-8330-7522-4346B1CD1C61}"/>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8" name="Footer Placeholder 7">
            <a:extLst>
              <a:ext uri="{FF2B5EF4-FFF2-40B4-BE49-F238E27FC236}">
                <a16:creationId xmlns:a16="http://schemas.microsoft.com/office/drawing/2014/main" id="{3F36E6E6-F5AB-1120-B8EC-B59D70BAB2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C39DAC-48CF-737B-2D03-57B9745E2FD2}"/>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240371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244-694C-2795-AD77-40CE35834E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E23B2D-730C-1EAD-39BB-FD0459E4E32A}"/>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4" name="Footer Placeholder 3">
            <a:extLst>
              <a:ext uri="{FF2B5EF4-FFF2-40B4-BE49-F238E27FC236}">
                <a16:creationId xmlns:a16="http://schemas.microsoft.com/office/drawing/2014/main" id="{4675C4A1-346F-81F3-ACA9-26F889C8F5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BA6EFC-60AF-9679-999B-544B0E783ABF}"/>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89213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9EBE6-8C7B-3628-CC99-F38A4F5BAAB5}"/>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3" name="Footer Placeholder 2">
            <a:extLst>
              <a:ext uri="{FF2B5EF4-FFF2-40B4-BE49-F238E27FC236}">
                <a16:creationId xmlns:a16="http://schemas.microsoft.com/office/drawing/2014/main" id="{C38DF4E4-2CC0-B511-4942-B0755B5519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B0BA7-5A9F-EF38-1C02-5095E7985A6E}"/>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332239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6197A-CDAA-E2F0-A430-2157EEFCA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624CA5-936E-ADFB-DC78-CC6426A6E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B4F9D4-63AB-E266-472F-4DC0F8D078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E19F7-AE12-C062-62A4-6435401BFCCC}"/>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6" name="Footer Placeholder 5">
            <a:extLst>
              <a:ext uri="{FF2B5EF4-FFF2-40B4-BE49-F238E27FC236}">
                <a16:creationId xmlns:a16="http://schemas.microsoft.com/office/drawing/2014/main" id="{62FB054A-721E-596D-877E-C244FEE81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1D42C2-D8DB-6297-9A0B-3BA241F237EF}"/>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2551792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F84B-3F19-B033-3CBD-2E6ED314B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07FD91-B661-5114-A4B2-4EFAC0141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C3E2-5C3C-D3E7-3FBE-C95265607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24668-D743-E260-85B9-C0070D6E6BA3}"/>
              </a:ext>
            </a:extLst>
          </p:cNvPr>
          <p:cNvSpPr>
            <a:spLocks noGrp="1"/>
          </p:cNvSpPr>
          <p:nvPr>
            <p:ph type="dt" sz="half" idx="10"/>
          </p:nvPr>
        </p:nvSpPr>
        <p:spPr/>
        <p:txBody>
          <a:bodyPr/>
          <a:lstStyle/>
          <a:p>
            <a:fld id="{D3753B9B-DCFD-45F7-8FC8-143A217B5434}" type="datetimeFigureOut">
              <a:rPr lang="en-US" smtClean="0"/>
              <a:t>6/20/2024</a:t>
            </a:fld>
            <a:endParaRPr lang="en-US"/>
          </a:p>
        </p:txBody>
      </p:sp>
      <p:sp>
        <p:nvSpPr>
          <p:cNvPr id="6" name="Footer Placeholder 5">
            <a:extLst>
              <a:ext uri="{FF2B5EF4-FFF2-40B4-BE49-F238E27FC236}">
                <a16:creationId xmlns:a16="http://schemas.microsoft.com/office/drawing/2014/main" id="{74A84ACB-72C1-4B94-9E71-FE10DF833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59836-52C1-5D28-D7F8-7436317E58CE}"/>
              </a:ext>
            </a:extLst>
          </p:cNvPr>
          <p:cNvSpPr>
            <a:spLocks noGrp="1"/>
          </p:cNvSpPr>
          <p:nvPr>
            <p:ph type="sldNum" sz="quarter" idx="12"/>
          </p:nvPr>
        </p:nvSpPr>
        <p:spPr/>
        <p:txBody>
          <a:bodyPr/>
          <a:lstStyle/>
          <a:p>
            <a:fld id="{DB979A41-AE52-4114-A61B-806A16390D01}" type="slidenum">
              <a:rPr lang="en-US" smtClean="0"/>
              <a:t>‹#›</a:t>
            </a:fld>
            <a:endParaRPr lang="en-US"/>
          </a:p>
        </p:txBody>
      </p:sp>
    </p:spTree>
    <p:extLst>
      <p:ext uri="{BB962C8B-B14F-4D97-AF65-F5344CB8AC3E}">
        <p14:creationId xmlns:p14="http://schemas.microsoft.com/office/powerpoint/2010/main" val="294019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0EF23-EE64-F24D-1A9D-DC5D6C8CD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F4BAE4-6CFA-7C1D-2BEE-E484EF9244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32FD0-5A9E-D09A-F70E-57FA566B9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753B9B-DCFD-45F7-8FC8-143A217B5434}" type="datetimeFigureOut">
              <a:rPr lang="en-US" smtClean="0"/>
              <a:t>6/20/2024</a:t>
            </a:fld>
            <a:endParaRPr lang="en-US"/>
          </a:p>
        </p:txBody>
      </p:sp>
      <p:sp>
        <p:nvSpPr>
          <p:cNvPr id="5" name="Footer Placeholder 4">
            <a:extLst>
              <a:ext uri="{FF2B5EF4-FFF2-40B4-BE49-F238E27FC236}">
                <a16:creationId xmlns:a16="http://schemas.microsoft.com/office/drawing/2014/main" id="{C81B0C48-8531-1B6A-CE0A-828B9FDA4C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301CBE-834E-5F58-0B91-91FE3076D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979A41-AE52-4114-A61B-806A16390D01}" type="slidenum">
              <a:rPr lang="en-US" smtClean="0"/>
              <a:t>‹#›</a:t>
            </a:fld>
            <a:endParaRPr lang="en-US"/>
          </a:p>
        </p:txBody>
      </p:sp>
    </p:spTree>
    <p:extLst>
      <p:ext uri="{BB962C8B-B14F-4D97-AF65-F5344CB8AC3E}">
        <p14:creationId xmlns:p14="http://schemas.microsoft.com/office/powerpoint/2010/main" val="2155483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C58A-E860-63CF-8C24-C463CFB20E02}"/>
              </a:ext>
            </a:extLst>
          </p:cNvPr>
          <p:cNvSpPr>
            <a:spLocks noGrp="1"/>
          </p:cNvSpPr>
          <p:nvPr>
            <p:ph type="title"/>
          </p:nvPr>
        </p:nvSpPr>
        <p:spPr/>
        <p:txBody>
          <a:bodyPr/>
          <a:lstStyle/>
          <a:p>
            <a:r>
              <a:rPr lang="en-US" dirty="0"/>
              <a:t>Information System Planning</a:t>
            </a:r>
          </a:p>
        </p:txBody>
      </p:sp>
      <p:sp>
        <p:nvSpPr>
          <p:cNvPr id="3" name="Content Placeholder 2">
            <a:extLst>
              <a:ext uri="{FF2B5EF4-FFF2-40B4-BE49-F238E27FC236}">
                <a16:creationId xmlns:a16="http://schemas.microsoft.com/office/drawing/2014/main" id="{FCC68D22-3595-CD4F-B6CB-774090325134}"/>
              </a:ext>
            </a:extLst>
          </p:cNvPr>
          <p:cNvSpPr>
            <a:spLocks noGrp="1"/>
          </p:cNvSpPr>
          <p:nvPr>
            <p:ph idx="1"/>
          </p:nvPr>
        </p:nvSpPr>
        <p:spPr/>
        <p:txBody>
          <a:bodyPr>
            <a:normAutofit fontScale="55000" lnSpcReduction="20000"/>
          </a:bodyPr>
          <a:lstStyle/>
          <a:p>
            <a:r>
              <a:rPr lang="en-US" dirty="0"/>
              <a:t>Information system planning (ISP) is the process of identifying and addressing the information technology needs of an organization. </a:t>
            </a:r>
          </a:p>
          <a:p>
            <a:r>
              <a:rPr lang="en-US" dirty="0"/>
              <a:t>It involves determining the types of information systems that will support the organization's strategic goals, ensuring that these systems are aligned with business objectives, and planning their implementation and management.</a:t>
            </a:r>
          </a:p>
          <a:p>
            <a:pPr marL="0" indent="0">
              <a:buNone/>
            </a:pPr>
            <a:r>
              <a:rPr lang="en-US" b="1" dirty="0"/>
              <a:t>Key Components of Information System Planning:</a:t>
            </a:r>
          </a:p>
          <a:p>
            <a:pPr>
              <a:buFont typeface="+mj-lt"/>
              <a:buAutoNum type="arabicPeriod"/>
            </a:pPr>
            <a:r>
              <a:rPr lang="en-US" b="1" dirty="0"/>
              <a:t>Assessment of Current Systems</a:t>
            </a:r>
            <a:r>
              <a:rPr lang="en-US" dirty="0"/>
              <a:t>: Evaluating existing information systems to understand their capabilities, limitations, and alignment with organizational needs.</a:t>
            </a:r>
          </a:p>
          <a:p>
            <a:pPr>
              <a:buFont typeface="+mj-lt"/>
              <a:buAutoNum type="arabicPeriod"/>
            </a:pPr>
            <a:r>
              <a:rPr lang="en-US" b="1" dirty="0"/>
              <a:t>Needs Analysis</a:t>
            </a:r>
            <a:r>
              <a:rPr lang="en-US" dirty="0"/>
              <a:t>: Identifying the information and technology needs of different departments and stakeholders within the organization.</a:t>
            </a:r>
          </a:p>
          <a:p>
            <a:pPr>
              <a:buFont typeface="+mj-lt"/>
              <a:buAutoNum type="arabicPeriod"/>
            </a:pPr>
            <a:r>
              <a:rPr lang="en-US" b="1" dirty="0"/>
              <a:t>Strategic Alignment</a:t>
            </a:r>
            <a:r>
              <a:rPr lang="en-US" dirty="0"/>
              <a:t>: Ensuring that the information systems support the overall strategic goals and objectives of the organization.</a:t>
            </a:r>
          </a:p>
          <a:p>
            <a:pPr>
              <a:buFont typeface="+mj-lt"/>
              <a:buAutoNum type="arabicPeriod"/>
            </a:pPr>
            <a:r>
              <a:rPr lang="en-US" b="1" dirty="0"/>
              <a:t>Resource Allocation</a:t>
            </a:r>
            <a:r>
              <a:rPr lang="en-US" dirty="0"/>
              <a:t>: Planning for the necessary resources, including budget, personnel, and technology, required to implement and maintain the information systems.</a:t>
            </a:r>
          </a:p>
          <a:p>
            <a:pPr>
              <a:buFont typeface="+mj-lt"/>
              <a:buAutoNum type="arabicPeriod"/>
            </a:pPr>
            <a:r>
              <a:rPr lang="en-US" b="1" dirty="0"/>
              <a:t>Implementation Plan</a:t>
            </a:r>
            <a:r>
              <a:rPr lang="en-US" dirty="0"/>
              <a:t>: Developing a detailed plan for the rollout of new systems, including timelines, milestones, and responsibilities.</a:t>
            </a:r>
          </a:p>
          <a:p>
            <a:pPr>
              <a:buFont typeface="+mj-lt"/>
              <a:buAutoNum type="arabicPeriod"/>
            </a:pPr>
            <a:r>
              <a:rPr lang="en-US" b="1" dirty="0"/>
              <a:t>Risk Management</a:t>
            </a:r>
            <a:r>
              <a:rPr lang="en-US" dirty="0"/>
              <a:t>: Identifying potential risks associated with the implementation and operation of information systems and planning for their mitigation.</a:t>
            </a:r>
          </a:p>
          <a:p>
            <a:pPr>
              <a:buFont typeface="+mj-lt"/>
              <a:buAutoNum type="arabicPeriod"/>
            </a:pPr>
            <a:r>
              <a:rPr lang="en-US" b="1" dirty="0"/>
              <a:t>Evaluation and Monitoring</a:t>
            </a:r>
            <a:r>
              <a:rPr lang="en-US" dirty="0"/>
              <a:t>: Establishing metrics and processes to monitor the performance and effectiveness of the information systems.</a:t>
            </a:r>
          </a:p>
          <a:p>
            <a:endParaRPr lang="en-US" dirty="0"/>
          </a:p>
        </p:txBody>
      </p:sp>
    </p:spTree>
    <p:extLst>
      <p:ext uri="{BB962C8B-B14F-4D97-AF65-F5344CB8AC3E}">
        <p14:creationId xmlns:p14="http://schemas.microsoft.com/office/powerpoint/2010/main" val="1728748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b="1" dirty="0"/>
              <a:t>Derive Strategies and Policies</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fontScale="92500" lnSpcReduction="10000"/>
          </a:bodyPr>
          <a:lstStyle/>
          <a:p>
            <a:r>
              <a:rPr lang="en-US" b="1" dirty="0"/>
              <a:t>Purpose</a:t>
            </a:r>
            <a:r>
              <a:rPr lang="en-US" dirty="0"/>
              <a:t>: Develop strategies and policies that outline how the organization will achieve its goals and objectives.</a:t>
            </a:r>
          </a:p>
          <a:p>
            <a:r>
              <a:rPr lang="en-US" b="1" dirty="0"/>
              <a:t>Process</a:t>
            </a:r>
            <a:r>
              <a:rPr lang="en-US" dirty="0"/>
              <a:t>:</a:t>
            </a:r>
          </a:p>
          <a:p>
            <a:pPr>
              <a:buFont typeface="Arial" panose="020B0604020202020204" pitchFamily="34" charset="0"/>
              <a:buChar char="•"/>
            </a:pPr>
            <a:r>
              <a:rPr lang="en-US" b="1" dirty="0"/>
              <a:t>Formulate Strategies</a:t>
            </a:r>
            <a:r>
              <a:rPr lang="en-US" dirty="0"/>
              <a:t>: Identify the approaches and initiatives that will be undertaken to meet the objectives (e.g., adopting new technologies, upgrading existing systems).</a:t>
            </a:r>
          </a:p>
          <a:p>
            <a:pPr>
              <a:buFont typeface="Arial" panose="020B0604020202020204" pitchFamily="34" charset="0"/>
              <a:buChar char="•"/>
            </a:pPr>
            <a:r>
              <a:rPr lang="en-US" b="1" dirty="0"/>
              <a:t>Develop Policies</a:t>
            </a:r>
            <a:r>
              <a:rPr lang="en-US" dirty="0"/>
              <a:t>: Establish guidelines and procedures to govern the use and management of information systems.</a:t>
            </a:r>
          </a:p>
          <a:p>
            <a:r>
              <a:rPr lang="en-US" b="1" dirty="0"/>
              <a:t>Example</a:t>
            </a:r>
            <a:r>
              <a:rPr lang="en-US" dirty="0"/>
              <a:t>: "Adopt a cloud-first strategy to enhance scalability and flexibility" or "Implement a data security policy to protect customer information."</a:t>
            </a:r>
          </a:p>
        </p:txBody>
      </p:sp>
    </p:spTree>
    <p:extLst>
      <p:ext uri="{BB962C8B-B14F-4D97-AF65-F5344CB8AC3E}">
        <p14:creationId xmlns:p14="http://schemas.microsoft.com/office/powerpoint/2010/main" val="136169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b="1" dirty="0"/>
              <a:t>Develop Long, Medium, and Short-Range Plans (Implement Plans)</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fontScale="70000" lnSpcReduction="20000"/>
          </a:bodyPr>
          <a:lstStyle/>
          <a:p>
            <a:r>
              <a:rPr lang="en-US" b="1" dirty="0"/>
              <a:t>Purpose</a:t>
            </a:r>
            <a:r>
              <a:rPr lang="en-US" dirty="0"/>
              <a:t>: Create detailed plans that specify the actions, timelines, and resources needed to execute the strategies.</a:t>
            </a:r>
          </a:p>
          <a:p>
            <a:r>
              <a:rPr lang="en-US" b="1" dirty="0"/>
              <a:t>Process</a:t>
            </a:r>
            <a:r>
              <a:rPr lang="en-US" dirty="0"/>
              <a:t>:</a:t>
            </a:r>
          </a:p>
          <a:p>
            <a:pPr>
              <a:buFont typeface="Arial" panose="020B0604020202020204" pitchFamily="34" charset="0"/>
              <a:buChar char="•"/>
            </a:pPr>
            <a:r>
              <a:rPr lang="en-US" b="1" dirty="0"/>
              <a:t>Long-Range Plans</a:t>
            </a:r>
            <a:r>
              <a:rPr lang="en-US" dirty="0"/>
              <a:t>: Outline initiatives and projects that span several years and align with long-term strategic goals (e.g., major system overhauls, new platform implementations).</a:t>
            </a:r>
          </a:p>
          <a:p>
            <a:pPr>
              <a:buFont typeface="Arial" panose="020B0604020202020204" pitchFamily="34" charset="0"/>
              <a:buChar char="•"/>
            </a:pPr>
            <a:r>
              <a:rPr lang="en-US" b="1" dirty="0"/>
              <a:t>Medium-Range Plans</a:t>
            </a:r>
            <a:r>
              <a:rPr lang="en-US" dirty="0"/>
              <a:t>: Detail projects and initiatives that will be completed within the next one to three years (e.g., significant upgrades, integration projects).</a:t>
            </a:r>
          </a:p>
          <a:p>
            <a:pPr>
              <a:buFont typeface="Arial" panose="020B0604020202020204" pitchFamily="34" charset="0"/>
              <a:buChar char="•"/>
            </a:pPr>
            <a:r>
              <a:rPr lang="en-US" b="1" dirty="0"/>
              <a:t>Short-Range Plans</a:t>
            </a:r>
            <a:r>
              <a:rPr lang="en-US" dirty="0"/>
              <a:t>: Focus on immediate actions and projects to be completed within the next year (e.g., routine maintenance, minor enhancements).</a:t>
            </a:r>
          </a:p>
          <a:p>
            <a:r>
              <a:rPr lang="en-US" b="1" dirty="0"/>
              <a:t>Example</a:t>
            </a:r>
            <a:r>
              <a:rPr lang="en-US" dirty="0"/>
              <a:t>:</a:t>
            </a:r>
          </a:p>
          <a:p>
            <a:pPr>
              <a:buFont typeface="Arial" panose="020B0604020202020204" pitchFamily="34" charset="0"/>
              <a:buChar char="•"/>
            </a:pPr>
            <a:r>
              <a:rPr lang="en-US" b="1" dirty="0"/>
              <a:t>Long-Range Plan</a:t>
            </a:r>
            <a:r>
              <a:rPr lang="en-US" dirty="0"/>
              <a:t>: Implement a comprehensive enterprise resource planning (ERP) system over the next five years.</a:t>
            </a:r>
          </a:p>
          <a:p>
            <a:pPr>
              <a:buFont typeface="Arial" panose="020B0604020202020204" pitchFamily="34" charset="0"/>
              <a:buChar char="•"/>
            </a:pPr>
            <a:r>
              <a:rPr lang="en-US" b="1" dirty="0"/>
              <a:t>Medium-Range Plan</a:t>
            </a:r>
            <a:r>
              <a:rPr lang="en-US" dirty="0"/>
              <a:t>: Integrate the CRM system with the existing sales platform within the next two years.</a:t>
            </a:r>
          </a:p>
          <a:p>
            <a:pPr>
              <a:buFont typeface="Arial" panose="020B0604020202020204" pitchFamily="34" charset="0"/>
              <a:buChar char="•"/>
            </a:pPr>
            <a:r>
              <a:rPr lang="en-US" b="1" dirty="0"/>
              <a:t>Short-Range Plan</a:t>
            </a:r>
            <a:r>
              <a:rPr lang="en-US" dirty="0"/>
              <a:t>: Upgrade the network infrastructure within the next six months.</a:t>
            </a:r>
          </a:p>
        </p:txBody>
      </p:sp>
    </p:spTree>
    <p:extLst>
      <p:ext uri="{BB962C8B-B14F-4D97-AF65-F5344CB8AC3E}">
        <p14:creationId xmlns:p14="http://schemas.microsoft.com/office/powerpoint/2010/main" val="312449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b="1" dirty="0"/>
              <a:t>Monitor Results</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fontScale="85000" lnSpcReduction="20000"/>
          </a:bodyPr>
          <a:lstStyle/>
          <a:p>
            <a:r>
              <a:rPr lang="en-US" b="1" dirty="0"/>
              <a:t>Purpose</a:t>
            </a:r>
            <a:r>
              <a:rPr lang="en-US" dirty="0"/>
              <a:t>: Continuously track the progress and effectiveness of the implemented plans to ensure they meet the set goals and objectives.</a:t>
            </a:r>
          </a:p>
          <a:p>
            <a:r>
              <a:rPr lang="en-US" b="1" dirty="0"/>
              <a:t>Process</a:t>
            </a:r>
            <a:r>
              <a:rPr lang="en-US" dirty="0"/>
              <a:t>:</a:t>
            </a:r>
          </a:p>
          <a:p>
            <a:pPr>
              <a:buFont typeface="Arial" panose="020B0604020202020204" pitchFamily="34" charset="0"/>
              <a:buChar char="•"/>
            </a:pPr>
            <a:r>
              <a:rPr lang="en-US" b="1" dirty="0"/>
              <a:t>Establish Metrics</a:t>
            </a:r>
            <a:r>
              <a:rPr lang="en-US" dirty="0"/>
              <a:t>: Define key performance indicators (KPIs) to measure the success of the information systems (e.g., system uptime, customer satisfaction, project completion rates).</a:t>
            </a:r>
          </a:p>
          <a:p>
            <a:pPr>
              <a:buFont typeface="Arial" panose="020B0604020202020204" pitchFamily="34" charset="0"/>
              <a:buChar char="•"/>
            </a:pPr>
            <a:r>
              <a:rPr lang="en-US" b="1" dirty="0"/>
              <a:t>Regular Reviews</a:t>
            </a:r>
            <a:r>
              <a:rPr lang="en-US" dirty="0"/>
              <a:t>: Conduct regular reviews and assessments to monitor progress, identify issues, and make necessary adjustments.</a:t>
            </a:r>
          </a:p>
          <a:p>
            <a:pPr>
              <a:buFont typeface="Arial" panose="020B0604020202020204" pitchFamily="34" charset="0"/>
              <a:buChar char="•"/>
            </a:pPr>
            <a:r>
              <a:rPr lang="en-US" b="1" dirty="0"/>
              <a:t>Feedback Mechanisms</a:t>
            </a:r>
            <a:r>
              <a:rPr lang="en-US" dirty="0"/>
              <a:t>: Implement feedback mechanisms to gather input from stakeholders and users to improve the systems.</a:t>
            </a:r>
          </a:p>
          <a:p>
            <a:r>
              <a:rPr lang="en-US" b="1" dirty="0"/>
              <a:t>Example</a:t>
            </a:r>
            <a:r>
              <a:rPr lang="en-US" dirty="0"/>
              <a:t>: Monthly reviews of system performance reports, quarterly user satisfaction surveys, and annual strategic assessments to ensure alignment with business goals.</a:t>
            </a:r>
          </a:p>
        </p:txBody>
      </p:sp>
    </p:spTree>
    <p:extLst>
      <p:ext uri="{BB962C8B-B14F-4D97-AF65-F5344CB8AC3E}">
        <p14:creationId xmlns:p14="http://schemas.microsoft.com/office/powerpoint/2010/main" val="1906036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dirty="0"/>
              <a:t>Establish a mission statement</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lnSpcReduction="10000"/>
          </a:bodyPr>
          <a:lstStyle/>
          <a:p>
            <a:r>
              <a:rPr lang="en-US" b="1" dirty="0"/>
              <a:t>Purpose</a:t>
            </a:r>
            <a:r>
              <a:rPr lang="en-US" dirty="0"/>
              <a:t>: The mission statement defines the organization's core purpose and values, serving as a guiding principle for all planning activities.</a:t>
            </a:r>
          </a:p>
          <a:p>
            <a:r>
              <a:rPr lang="en-US" b="1" dirty="0"/>
              <a:t>Process</a:t>
            </a:r>
            <a:r>
              <a:rPr lang="en-US" dirty="0"/>
              <a:t>:</a:t>
            </a:r>
          </a:p>
          <a:p>
            <a:pPr>
              <a:buFont typeface="Arial" panose="020B0604020202020204" pitchFamily="34" charset="0"/>
              <a:buChar char="•"/>
            </a:pPr>
            <a:r>
              <a:rPr lang="en-US" b="1" dirty="0"/>
              <a:t>Identify Core Values</a:t>
            </a:r>
            <a:r>
              <a:rPr lang="en-US" dirty="0"/>
              <a:t>: Determine the fundamental beliefs and principles that drive the organization.</a:t>
            </a:r>
          </a:p>
          <a:p>
            <a:pPr>
              <a:buFont typeface="Arial" panose="020B0604020202020204" pitchFamily="34" charset="0"/>
              <a:buChar char="•"/>
            </a:pPr>
            <a:r>
              <a:rPr lang="en-US" b="1" dirty="0"/>
              <a:t>Define Purpose</a:t>
            </a:r>
            <a:r>
              <a:rPr lang="en-US" dirty="0"/>
              <a:t>: Clearly articulate what the organization aims to achieve and its primary function in the market.</a:t>
            </a:r>
          </a:p>
          <a:p>
            <a:pPr>
              <a:buFont typeface="Arial" panose="020B0604020202020204" pitchFamily="34" charset="0"/>
              <a:buChar char="•"/>
            </a:pPr>
            <a:r>
              <a:rPr lang="en-US" b="1" dirty="0"/>
              <a:t>Align with Business Strategy</a:t>
            </a:r>
            <a:r>
              <a:rPr lang="en-US" dirty="0"/>
              <a:t>: Ensure that the mission statement aligns with the overall business strategy and vision.</a:t>
            </a:r>
          </a:p>
          <a:p>
            <a:pPr marL="0" indent="0">
              <a:buNone/>
            </a:pPr>
            <a:endParaRPr lang="en-US" dirty="0"/>
          </a:p>
        </p:txBody>
      </p:sp>
    </p:spTree>
    <p:extLst>
      <p:ext uri="{BB962C8B-B14F-4D97-AF65-F5344CB8AC3E}">
        <p14:creationId xmlns:p14="http://schemas.microsoft.com/office/powerpoint/2010/main" val="325023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business&#10;&#10;Description automatically generated">
            <a:extLst>
              <a:ext uri="{FF2B5EF4-FFF2-40B4-BE49-F238E27FC236}">
                <a16:creationId xmlns:a16="http://schemas.microsoft.com/office/drawing/2014/main" id="{05B1260F-B5C6-3859-350D-3C0733641F87}"/>
              </a:ext>
            </a:extLst>
          </p:cNvPr>
          <p:cNvPicPr>
            <a:picLocks noGrp="1" noChangeAspect="1"/>
          </p:cNvPicPr>
          <p:nvPr>
            <p:ph idx="1"/>
          </p:nvPr>
        </p:nvPicPr>
        <p:blipFill>
          <a:blip r:embed="rId2"/>
          <a:stretch>
            <a:fillRect/>
          </a:stretch>
        </p:blipFill>
        <p:spPr>
          <a:xfrm>
            <a:off x="2624930" y="643466"/>
            <a:ext cx="6942139" cy="5571067"/>
          </a:xfrm>
          <a:prstGeom prst="rect">
            <a:avLst/>
          </a:prstGeom>
        </p:spPr>
      </p:pic>
    </p:spTree>
    <p:extLst>
      <p:ext uri="{BB962C8B-B14F-4D97-AF65-F5344CB8AC3E}">
        <p14:creationId xmlns:p14="http://schemas.microsoft.com/office/powerpoint/2010/main" val="1510057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37E7-9BB1-7B1F-19DA-D3D69C46F49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4539B7A3-9C61-DA23-5C74-68325ED27480}"/>
              </a:ext>
            </a:extLst>
          </p:cNvPr>
          <p:cNvSpPr>
            <a:spLocks noGrp="1"/>
          </p:cNvSpPr>
          <p:nvPr>
            <p:ph idx="1"/>
          </p:nvPr>
        </p:nvSpPr>
        <p:spPr/>
        <p:txBody>
          <a:bodyPr>
            <a:normAutofit fontScale="92500" lnSpcReduction="10000"/>
          </a:bodyPr>
          <a:lstStyle/>
          <a:p>
            <a:pPr marL="0" indent="0">
              <a:buNone/>
            </a:pPr>
            <a:r>
              <a:rPr lang="en-US" b="1" dirty="0"/>
              <a:t>1. Corporate Mission</a:t>
            </a:r>
          </a:p>
          <a:p>
            <a:pPr>
              <a:buFont typeface="Arial" panose="020B0604020202020204" pitchFamily="34" charset="0"/>
              <a:buChar char="•"/>
            </a:pPr>
            <a:r>
              <a:rPr lang="en-US" b="1" dirty="0"/>
              <a:t>Define Corporate Mission</a:t>
            </a:r>
            <a:r>
              <a:rPr lang="en-US" dirty="0"/>
              <a:t>: Establish the organization’s core purpose and values, guiding the overall direction of business activities.</a:t>
            </a:r>
          </a:p>
          <a:p>
            <a:pPr>
              <a:buFont typeface="Arial" panose="020B0604020202020204" pitchFamily="34" charset="0"/>
              <a:buChar char="•"/>
            </a:pPr>
            <a:r>
              <a:rPr lang="en-US" b="1" dirty="0"/>
              <a:t>Example</a:t>
            </a:r>
            <a:r>
              <a:rPr lang="en-US" dirty="0"/>
              <a:t>: "To deliver high-quality products/services that exceed customer expectations while maintaining integrity and profitability."</a:t>
            </a:r>
          </a:p>
          <a:p>
            <a:pPr marL="0" indent="0">
              <a:buNone/>
            </a:pPr>
            <a:r>
              <a:rPr lang="en-US" b="1" dirty="0"/>
              <a:t>2. Information Systems (IS) Mission</a:t>
            </a:r>
          </a:p>
          <a:p>
            <a:pPr>
              <a:buFont typeface="Arial" panose="020B0604020202020204" pitchFamily="34" charset="0"/>
              <a:buChar char="•"/>
            </a:pPr>
            <a:r>
              <a:rPr lang="en-US" b="1" dirty="0"/>
              <a:t>Develop IS Mission</a:t>
            </a:r>
            <a:r>
              <a:rPr lang="en-US" dirty="0"/>
              <a:t>: Create a mission statement specific to information systems that supports the corporate mission.</a:t>
            </a:r>
          </a:p>
          <a:p>
            <a:pPr>
              <a:buFont typeface="Arial" panose="020B0604020202020204" pitchFamily="34" charset="0"/>
              <a:buChar char="•"/>
            </a:pPr>
            <a:r>
              <a:rPr lang="en-US" b="1" dirty="0"/>
              <a:t>Example</a:t>
            </a:r>
            <a:r>
              <a:rPr lang="en-US" dirty="0"/>
              <a:t>: "To provide secure, reliable, and innovative technology solutions that enhance operational efficiency and support strategic growth initiatives."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8000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37E7-9BB1-7B1F-19DA-D3D69C46F49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4539B7A3-9C61-DA23-5C74-68325ED27480}"/>
              </a:ext>
            </a:extLst>
          </p:cNvPr>
          <p:cNvSpPr>
            <a:spLocks noGrp="1"/>
          </p:cNvSpPr>
          <p:nvPr>
            <p:ph idx="1"/>
          </p:nvPr>
        </p:nvSpPr>
        <p:spPr/>
        <p:txBody>
          <a:bodyPr>
            <a:normAutofit fontScale="92500" lnSpcReduction="20000"/>
          </a:bodyPr>
          <a:lstStyle/>
          <a:p>
            <a:r>
              <a:rPr lang="en-US" b="1" dirty="0"/>
              <a:t>3. Information Systems (IS) Vision</a:t>
            </a:r>
          </a:p>
          <a:p>
            <a:pPr>
              <a:buFont typeface="Arial" panose="020B0604020202020204" pitchFamily="34" charset="0"/>
              <a:buChar char="•"/>
            </a:pPr>
            <a:r>
              <a:rPr lang="en-US" b="1" dirty="0"/>
              <a:t>Formulate IS Vision</a:t>
            </a:r>
            <a:r>
              <a:rPr lang="en-US" dirty="0"/>
              <a:t>: Define the long-term aspirations for information systems within the organization.</a:t>
            </a:r>
          </a:p>
          <a:p>
            <a:pPr>
              <a:buFont typeface="Arial" panose="020B0604020202020204" pitchFamily="34" charset="0"/>
              <a:buChar char="•"/>
            </a:pPr>
            <a:r>
              <a:rPr lang="en-US" b="1" dirty="0"/>
              <a:t>Example</a:t>
            </a:r>
            <a:r>
              <a:rPr lang="en-US" dirty="0"/>
              <a:t>: "To be recognized as a leader in leveraging technology to drive competitive advantage and operational excellence.“</a:t>
            </a:r>
          </a:p>
          <a:p>
            <a:r>
              <a:rPr lang="en-US" b="1" dirty="0"/>
              <a:t>4. Information Systems (IS) Strategic Plan</a:t>
            </a:r>
          </a:p>
          <a:p>
            <a:pPr>
              <a:buFont typeface="Arial" panose="020B0604020202020204" pitchFamily="34" charset="0"/>
              <a:buChar char="•"/>
            </a:pPr>
            <a:r>
              <a:rPr lang="en-US" b="1" dirty="0"/>
              <a:t>Establish IS Strategic Plan</a:t>
            </a:r>
            <a:r>
              <a:rPr lang="en-US" dirty="0"/>
              <a:t>: Outline high-level goals and strategies for information systems that align with the corporate strategy.</a:t>
            </a:r>
          </a:p>
          <a:p>
            <a:pPr>
              <a:buFont typeface="Arial" panose="020B0604020202020204" pitchFamily="34" charset="0"/>
              <a:buChar char="•"/>
            </a:pPr>
            <a:r>
              <a:rPr lang="en-US" b="1" dirty="0"/>
              <a:t>Components</a:t>
            </a:r>
            <a:r>
              <a:rPr lang="en-US" dirty="0"/>
              <a:t>:</a:t>
            </a:r>
          </a:p>
          <a:p>
            <a:pPr marL="742950" lvl="1" indent="-285750">
              <a:buFont typeface="Arial" panose="020B0604020202020204" pitchFamily="34" charset="0"/>
              <a:buChar char="•"/>
            </a:pPr>
            <a:r>
              <a:rPr lang="en-US" b="1" dirty="0"/>
              <a:t>Strategic Goals</a:t>
            </a:r>
            <a:r>
              <a:rPr lang="en-US" dirty="0"/>
              <a:t>: Specific objectives that information systems aim to achieve (e.g., improve data security, enhance customer experience).</a:t>
            </a:r>
          </a:p>
          <a:p>
            <a:pPr marL="742950" lvl="1" indent="-285750">
              <a:buFont typeface="Arial" panose="020B0604020202020204" pitchFamily="34" charset="0"/>
              <a:buChar char="•"/>
            </a:pPr>
            <a:r>
              <a:rPr lang="en-US" b="1" dirty="0"/>
              <a:t>Strategies</a:t>
            </a:r>
            <a:r>
              <a:rPr lang="en-US" dirty="0"/>
              <a:t>: Approaches to achieve the strategic goals (e.g., implement cloud-based solutions, enhance data analytics capabilities).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68952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37E7-9BB1-7B1F-19DA-D3D69C46F49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4539B7A3-9C61-DA23-5C74-68325ED27480}"/>
              </a:ext>
            </a:extLst>
          </p:cNvPr>
          <p:cNvSpPr>
            <a:spLocks noGrp="1"/>
          </p:cNvSpPr>
          <p:nvPr>
            <p:ph idx="1"/>
          </p:nvPr>
        </p:nvSpPr>
        <p:spPr/>
        <p:txBody>
          <a:bodyPr>
            <a:normAutofit fontScale="92500" lnSpcReduction="20000"/>
          </a:bodyPr>
          <a:lstStyle/>
          <a:p>
            <a:r>
              <a:rPr lang="en-US" b="1" dirty="0"/>
              <a:t>5. Information Systems (IS) Tactical Plans</a:t>
            </a:r>
          </a:p>
          <a:p>
            <a:pPr>
              <a:buFont typeface="Arial" panose="020B0604020202020204" pitchFamily="34" charset="0"/>
              <a:buChar char="•"/>
            </a:pPr>
            <a:r>
              <a:rPr lang="en-US" b="1" dirty="0"/>
              <a:t>Develop IS Tactical Plans</a:t>
            </a:r>
            <a:r>
              <a:rPr lang="en-US" dirty="0"/>
              <a:t>: Detail specific initiatives and projects that support the IS strategic plan.</a:t>
            </a:r>
          </a:p>
          <a:p>
            <a:pPr>
              <a:buFont typeface="Arial" panose="020B0604020202020204" pitchFamily="34" charset="0"/>
              <a:buChar char="•"/>
            </a:pPr>
            <a:r>
              <a:rPr lang="en-US" b="1" dirty="0"/>
              <a:t>Components</a:t>
            </a:r>
            <a:r>
              <a:rPr lang="en-US" dirty="0"/>
              <a:t>:</a:t>
            </a:r>
          </a:p>
          <a:p>
            <a:pPr marL="742950" lvl="1" indent="-285750">
              <a:buFont typeface="Arial" panose="020B0604020202020204" pitchFamily="34" charset="0"/>
              <a:buChar char="•"/>
            </a:pPr>
            <a:r>
              <a:rPr lang="en-US" b="1" dirty="0"/>
              <a:t>Project Plans</a:t>
            </a:r>
            <a:r>
              <a:rPr lang="en-US" dirty="0"/>
              <a:t>: Detailed plans for individual projects, including timelines, milestones, resources, and responsibilities.</a:t>
            </a:r>
          </a:p>
          <a:p>
            <a:pPr marL="742950" lvl="1" indent="-285750">
              <a:buFont typeface="Arial" panose="020B0604020202020204" pitchFamily="34" charset="0"/>
              <a:buChar char="•"/>
            </a:pPr>
            <a:r>
              <a:rPr lang="en-US" b="1" dirty="0"/>
              <a:t>Priorities</a:t>
            </a:r>
            <a:r>
              <a:rPr lang="en-US" dirty="0"/>
              <a:t>: Ranking of projects based on strategic importance and impact on organizational goals.</a:t>
            </a:r>
          </a:p>
          <a:p>
            <a:pPr marL="742950" lvl="1" indent="-285750">
              <a:buFont typeface="Arial" panose="020B0604020202020204" pitchFamily="34" charset="0"/>
              <a:buChar char="•"/>
            </a:pPr>
            <a:r>
              <a:rPr lang="en-US" b="1" dirty="0"/>
              <a:t>Staffing Plan</a:t>
            </a:r>
            <a:r>
              <a:rPr lang="en-US" dirty="0"/>
              <a:t>: Identify and allocate human resources needed for each project, including skills and expertise required.</a:t>
            </a:r>
          </a:p>
          <a:p>
            <a:pPr marL="742950" lvl="1" indent="-285750">
              <a:buFont typeface="Arial" panose="020B0604020202020204" pitchFamily="34" charset="0"/>
              <a:buChar char="•"/>
            </a:pPr>
            <a:r>
              <a:rPr lang="en-US" b="1" dirty="0"/>
              <a:t>Purchases Plan</a:t>
            </a:r>
            <a:r>
              <a:rPr lang="en-US" dirty="0"/>
              <a:t>: Outline technology and equipment purchases necessary to support the projects and initiatives.</a:t>
            </a:r>
          </a:p>
          <a:p>
            <a:pPr marL="742950" lvl="1" indent="-285750">
              <a:buFont typeface="Arial" panose="020B0604020202020204" pitchFamily="34" charset="0"/>
              <a:buChar char="•"/>
            </a:pPr>
            <a:r>
              <a:rPr lang="en-US" b="1" dirty="0"/>
              <a:t>Funding Plan</a:t>
            </a:r>
            <a:r>
              <a:rPr lang="en-US" dirty="0"/>
              <a:t>: Budget allocation for each project, ensuring adequate resources for implementation and maintenance.</a:t>
            </a:r>
          </a:p>
        </p:txBody>
      </p:sp>
    </p:spTree>
    <p:extLst>
      <p:ext uri="{BB962C8B-B14F-4D97-AF65-F5344CB8AC3E}">
        <p14:creationId xmlns:p14="http://schemas.microsoft.com/office/powerpoint/2010/main" val="374607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37E7-9BB1-7B1F-19DA-D3D69C46F49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4539B7A3-9C61-DA23-5C74-68325ED27480}"/>
              </a:ext>
            </a:extLst>
          </p:cNvPr>
          <p:cNvSpPr>
            <a:spLocks noGrp="1"/>
          </p:cNvSpPr>
          <p:nvPr>
            <p:ph idx="1"/>
          </p:nvPr>
        </p:nvSpPr>
        <p:spPr/>
        <p:txBody>
          <a:bodyPr>
            <a:normAutofit fontScale="55000" lnSpcReduction="20000"/>
          </a:bodyPr>
          <a:lstStyle/>
          <a:p>
            <a:r>
              <a:rPr lang="en-US" b="1" dirty="0"/>
              <a:t>6. Plan for Operations</a:t>
            </a:r>
          </a:p>
          <a:p>
            <a:pPr>
              <a:buFont typeface="Arial" panose="020B0604020202020204" pitchFamily="34" charset="0"/>
              <a:buChar char="•"/>
            </a:pPr>
            <a:r>
              <a:rPr lang="en-US" b="1" dirty="0"/>
              <a:t>Define Operations Plan</a:t>
            </a:r>
            <a:r>
              <a:rPr lang="en-US" dirty="0"/>
              <a:t>: Establish operational strategies and procedures to support ongoing maintenance and management of information systems.</a:t>
            </a:r>
          </a:p>
          <a:p>
            <a:pPr>
              <a:buFont typeface="Arial" panose="020B0604020202020204" pitchFamily="34" charset="0"/>
              <a:buChar char="•"/>
            </a:pPr>
            <a:r>
              <a:rPr lang="en-US" b="1" dirty="0"/>
              <a:t>Components</a:t>
            </a:r>
            <a:r>
              <a:rPr lang="en-US" dirty="0"/>
              <a:t>:</a:t>
            </a:r>
          </a:p>
          <a:p>
            <a:pPr marL="742950" lvl="1" indent="-285750">
              <a:buFont typeface="Arial" panose="020B0604020202020204" pitchFamily="34" charset="0"/>
              <a:buChar char="•"/>
            </a:pPr>
            <a:r>
              <a:rPr lang="en-US" b="1" dirty="0"/>
              <a:t>Project Management</a:t>
            </a:r>
            <a:r>
              <a:rPr lang="en-US" dirty="0"/>
              <a:t>: Methodologies and frameworks for project execution and monitoring (e.g., Agile, Waterfall).</a:t>
            </a:r>
          </a:p>
          <a:p>
            <a:pPr marL="742950" lvl="1" indent="-285750">
              <a:buFont typeface="Arial" panose="020B0604020202020204" pitchFamily="34" charset="0"/>
              <a:buChar char="•"/>
            </a:pPr>
            <a:r>
              <a:rPr lang="en-US" b="1" dirty="0"/>
              <a:t>Priorities</a:t>
            </a:r>
            <a:r>
              <a:rPr lang="en-US" dirty="0"/>
              <a:t>: Setting priorities for ongoing maintenance and support activities.</a:t>
            </a:r>
          </a:p>
          <a:p>
            <a:pPr marL="742950" lvl="1" indent="-285750">
              <a:buFont typeface="Arial" panose="020B0604020202020204" pitchFamily="34" charset="0"/>
              <a:buChar char="•"/>
            </a:pPr>
            <a:r>
              <a:rPr lang="en-US" b="1" dirty="0"/>
              <a:t>Staffing</a:t>
            </a:r>
            <a:r>
              <a:rPr lang="en-US" dirty="0"/>
              <a:t>: Staffing levels and roles required to support ongoing operations and maintenance.</a:t>
            </a:r>
          </a:p>
          <a:p>
            <a:pPr marL="742950" lvl="1" indent="-285750">
              <a:buFont typeface="Arial" panose="020B0604020202020204" pitchFamily="34" charset="0"/>
              <a:buChar char="•"/>
            </a:pPr>
            <a:r>
              <a:rPr lang="en-US" b="1" dirty="0"/>
              <a:t>Purchases</a:t>
            </a:r>
            <a:r>
              <a:rPr lang="en-US" dirty="0"/>
              <a:t>: Procurement processes for ongoing technology and equipment needs.</a:t>
            </a:r>
          </a:p>
          <a:p>
            <a:pPr marL="742950" lvl="1" indent="-285750">
              <a:buFont typeface="Arial" panose="020B0604020202020204" pitchFamily="34" charset="0"/>
              <a:buChar char="•"/>
            </a:pPr>
            <a:r>
              <a:rPr lang="en-US" b="1" dirty="0"/>
              <a:t>Funding</a:t>
            </a:r>
            <a:r>
              <a:rPr lang="en-US" dirty="0"/>
              <a:t>: Allocation of funds for operational expenses and contingencies.</a:t>
            </a:r>
          </a:p>
          <a:p>
            <a:r>
              <a:rPr lang="en-US" b="1" dirty="0"/>
              <a:t>7. Budget</a:t>
            </a:r>
          </a:p>
          <a:p>
            <a:pPr>
              <a:buFont typeface="Arial" panose="020B0604020202020204" pitchFamily="34" charset="0"/>
              <a:buChar char="•"/>
            </a:pPr>
            <a:r>
              <a:rPr lang="en-US" b="1" dirty="0"/>
              <a:t>Develop Budget</a:t>
            </a:r>
            <a:r>
              <a:rPr lang="en-US" dirty="0"/>
              <a:t>: Create a detailed budget that aligns with the IS strategic and tactical plans, ensuring financial resources are allocated appropriately.</a:t>
            </a:r>
          </a:p>
          <a:p>
            <a:pPr>
              <a:buFont typeface="Arial" panose="020B0604020202020204" pitchFamily="34" charset="0"/>
              <a:buChar char="•"/>
            </a:pPr>
            <a:r>
              <a:rPr lang="en-US" b="1" dirty="0"/>
              <a:t>Components</a:t>
            </a:r>
            <a:r>
              <a:rPr lang="en-US" dirty="0"/>
              <a:t>:</a:t>
            </a:r>
          </a:p>
          <a:p>
            <a:pPr marL="742950" lvl="1" indent="-285750">
              <a:buFont typeface="Arial" panose="020B0604020202020204" pitchFamily="34" charset="0"/>
              <a:buChar char="•"/>
            </a:pPr>
            <a:r>
              <a:rPr lang="en-US" b="1" dirty="0"/>
              <a:t>Capital Expenditures</a:t>
            </a:r>
            <a:r>
              <a:rPr lang="en-US" dirty="0"/>
              <a:t>: Investments in hardware, software, and infrastructure.</a:t>
            </a:r>
          </a:p>
          <a:p>
            <a:pPr marL="742950" lvl="1" indent="-285750">
              <a:buFont typeface="Arial" panose="020B0604020202020204" pitchFamily="34" charset="0"/>
              <a:buChar char="•"/>
            </a:pPr>
            <a:r>
              <a:rPr lang="en-US" b="1" dirty="0"/>
              <a:t>Operating Expenses</a:t>
            </a:r>
            <a:r>
              <a:rPr lang="en-US" dirty="0"/>
              <a:t>: Costs for staffing, training, maintenance, and ongoing support.</a:t>
            </a:r>
          </a:p>
          <a:p>
            <a:pPr marL="742950" lvl="1" indent="-285750">
              <a:buFont typeface="Arial" panose="020B0604020202020204" pitchFamily="34" charset="0"/>
              <a:buChar char="•"/>
            </a:pPr>
            <a:r>
              <a:rPr lang="en-US" b="1" dirty="0"/>
              <a:t>Contingency Funds</a:t>
            </a:r>
            <a:r>
              <a:rPr lang="en-US" dirty="0"/>
              <a:t>: Reserves for unexpected expenses or changes in project scope.</a:t>
            </a:r>
          </a:p>
          <a:p>
            <a:pPr marL="742950" lvl="1" indent="-285750">
              <a:buFont typeface="Arial" panose="020B0604020202020204" pitchFamily="34" charset="0"/>
              <a:buChar char="•"/>
            </a:pPr>
            <a:r>
              <a:rPr lang="en-US" b="1" dirty="0"/>
              <a:t>Budget Allocation</a:t>
            </a:r>
            <a:r>
              <a:rPr lang="en-US" dirty="0"/>
              <a:t>: Allocation of funds across different projects and operational activities based on priorities and strategic goals.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6541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3FDF-7F76-E141-030C-A05BBD08F94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32201C1-28FC-1D63-667B-424F1D594C8F}"/>
              </a:ext>
            </a:extLst>
          </p:cNvPr>
          <p:cNvSpPr>
            <a:spLocks noGrp="1"/>
          </p:cNvSpPr>
          <p:nvPr>
            <p:ph idx="1"/>
          </p:nvPr>
        </p:nvSpPr>
        <p:spPr/>
        <p:txBody>
          <a:bodyPr>
            <a:normAutofit fontScale="62500" lnSpcReduction="20000"/>
          </a:bodyPr>
          <a:lstStyle/>
          <a:p>
            <a:r>
              <a:rPr lang="en-US" b="1" dirty="0"/>
              <a:t>Example Integration:</a:t>
            </a:r>
          </a:p>
          <a:p>
            <a:r>
              <a:rPr lang="en-US" dirty="0"/>
              <a:t>For instance, in a retail company:</a:t>
            </a:r>
          </a:p>
          <a:p>
            <a:pPr>
              <a:buFont typeface="Arial" panose="020B0604020202020204" pitchFamily="34" charset="0"/>
              <a:buChar char="•"/>
            </a:pPr>
            <a:r>
              <a:rPr lang="en-US" b="1" dirty="0"/>
              <a:t>Corporate Mission</a:t>
            </a:r>
            <a:r>
              <a:rPr lang="en-US" dirty="0"/>
              <a:t>: Provide high-quality products and services to enhance customer satisfaction.</a:t>
            </a:r>
          </a:p>
          <a:p>
            <a:pPr>
              <a:buFont typeface="Arial" panose="020B0604020202020204" pitchFamily="34" charset="0"/>
              <a:buChar char="•"/>
            </a:pPr>
            <a:r>
              <a:rPr lang="en-US" b="1" dirty="0"/>
              <a:t>IS Mission</a:t>
            </a:r>
            <a:r>
              <a:rPr lang="en-US" dirty="0"/>
              <a:t>: Enable efficient operations and customer service through innovative technology solutions.</a:t>
            </a:r>
          </a:p>
          <a:p>
            <a:pPr>
              <a:buFont typeface="Arial" panose="020B0604020202020204" pitchFamily="34" charset="0"/>
              <a:buChar char="•"/>
            </a:pPr>
            <a:r>
              <a:rPr lang="en-US" b="1" dirty="0"/>
              <a:t>IS Vision</a:t>
            </a:r>
            <a:r>
              <a:rPr lang="en-US" dirty="0"/>
              <a:t>: Lead in leveraging technology for competitive advantage and operational excellence.</a:t>
            </a:r>
          </a:p>
          <a:p>
            <a:pPr>
              <a:buFont typeface="Arial" panose="020B0604020202020204" pitchFamily="34" charset="0"/>
              <a:buChar char="•"/>
            </a:pPr>
            <a:r>
              <a:rPr lang="en-US" b="1" dirty="0"/>
              <a:t>IS Strategic Plan</a:t>
            </a:r>
            <a:r>
              <a:rPr lang="en-US" dirty="0"/>
              <a:t>: Improve online customer experience through a new e-commerce platform.</a:t>
            </a:r>
          </a:p>
          <a:p>
            <a:pPr>
              <a:buFont typeface="Arial" panose="020B0604020202020204" pitchFamily="34" charset="0"/>
              <a:buChar char="•"/>
            </a:pPr>
            <a:r>
              <a:rPr lang="en-US" b="1" dirty="0"/>
              <a:t>IS Tactical Plans</a:t>
            </a:r>
            <a:r>
              <a:rPr lang="en-US" dirty="0"/>
              <a:t>: Implement the new platform in phases, enhance cybersecurity measures, and integrate with existing ERP systems.</a:t>
            </a:r>
          </a:p>
          <a:p>
            <a:pPr>
              <a:buFont typeface="Arial" panose="020B0604020202020204" pitchFamily="34" charset="0"/>
              <a:buChar char="•"/>
            </a:pPr>
            <a:r>
              <a:rPr lang="en-US" b="1" dirty="0"/>
              <a:t>Plan for Operations</a:t>
            </a:r>
            <a:r>
              <a:rPr lang="en-US" dirty="0"/>
              <a:t>: Maintain and support the new platform, prioritize customer service enhancements, manage IT resources effectively.</a:t>
            </a:r>
          </a:p>
          <a:p>
            <a:pPr>
              <a:buFont typeface="Arial" panose="020B0604020202020204" pitchFamily="34" charset="0"/>
              <a:buChar char="•"/>
            </a:pPr>
            <a:r>
              <a:rPr lang="en-US" b="1" dirty="0"/>
              <a:t>Budget</a:t>
            </a:r>
            <a:r>
              <a:rPr lang="en-US" dirty="0"/>
              <a:t>: Allocate funds for platform development, cybersecurity upgrades, ongoing maintenance, and staff training.</a:t>
            </a:r>
          </a:p>
          <a:p>
            <a:pPr marL="0" indent="0">
              <a:buNone/>
            </a:pPr>
            <a:endParaRPr lang="en-US" dirty="0"/>
          </a:p>
        </p:txBody>
      </p:sp>
    </p:spTree>
    <p:extLst>
      <p:ext uri="{BB962C8B-B14F-4D97-AF65-F5344CB8AC3E}">
        <p14:creationId xmlns:p14="http://schemas.microsoft.com/office/powerpoint/2010/main" val="338245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E9732304-DAFD-64A5-B353-DC8261FA8573}"/>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1440739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3F7EA-876D-BDCD-8358-E842ED092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4910D34E-2A6B-08B0-D1D1-C3F08084B110}"/>
              </a:ext>
            </a:extLst>
          </p:cNvPr>
          <p:cNvPicPr>
            <a:picLocks noGrp="1" noChangeAspect="1"/>
          </p:cNvPicPr>
          <p:nvPr>
            <p:ph idx="1"/>
          </p:nvPr>
        </p:nvPicPr>
        <p:blipFill>
          <a:blip r:embed="rId2"/>
          <a:stretch>
            <a:fillRect/>
          </a:stretch>
        </p:blipFill>
        <p:spPr>
          <a:xfrm>
            <a:off x="4038600" y="1423596"/>
            <a:ext cx="7188199" cy="4007419"/>
          </a:xfrm>
          <a:prstGeom prst="rect">
            <a:avLst/>
          </a:prstGeom>
        </p:spPr>
      </p:pic>
    </p:spTree>
    <p:extLst>
      <p:ext uri="{BB962C8B-B14F-4D97-AF65-F5344CB8AC3E}">
        <p14:creationId xmlns:p14="http://schemas.microsoft.com/office/powerpoint/2010/main" val="332914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F3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D3092-472E-7E8D-4AC4-2505A7A3B3D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C308441C-8F94-1004-AE02-897EE18B9274}"/>
              </a:ext>
            </a:extLst>
          </p:cNvPr>
          <p:cNvPicPr>
            <a:picLocks noGrp="1" noChangeAspect="1"/>
          </p:cNvPicPr>
          <p:nvPr>
            <p:ph idx="1"/>
          </p:nvPr>
        </p:nvPicPr>
        <p:blipFill>
          <a:blip r:embed="rId2"/>
          <a:stretch>
            <a:fillRect/>
          </a:stretch>
        </p:blipFill>
        <p:spPr>
          <a:xfrm>
            <a:off x="4038600" y="1414610"/>
            <a:ext cx="7188199" cy="4025391"/>
          </a:xfrm>
          <a:prstGeom prst="rect">
            <a:avLst/>
          </a:prstGeom>
        </p:spPr>
      </p:pic>
    </p:spTree>
    <p:extLst>
      <p:ext uri="{BB962C8B-B14F-4D97-AF65-F5344CB8AC3E}">
        <p14:creationId xmlns:p14="http://schemas.microsoft.com/office/powerpoint/2010/main" val="2589622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C98E15-F97D-9BBD-3D21-837BED91C874}"/>
              </a:ext>
            </a:extLst>
          </p:cNvPr>
          <p:cNvPicPr>
            <a:picLocks noGrp="1" noChangeAspect="1"/>
          </p:cNvPicPr>
          <p:nvPr>
            <p:ph idx="1"/>
          </p:nvPr>
        </p:nvPicPr>
        <p:blipFill>
          <a:blip r:embed="rId2"/>
          <a:stretch>
            <a:fillRect/>
          </a:stretch>
        </p:blipFill>
        <p:spPr>
          <a:xfrm>
            <a:off x="1843276" y="643466"/>
            <a:ext cx="8505447" cy="5571067"/>
          </a:xfrm>
          <a:prstGeom prst="rect">
            <a:avLst/>
          </a:prstGeom>
        </p:spPr>
      </p:pic>
    </p:spTree>
    <p:extLst>
      <p:ext uri="{BB962C8B-B14F-4D97-AF65-F5344CB8AC3E}">
        <p14:creationId xmlns:p14="http://schemas.microsoft.com/office/powerpoint/2010/main" val="2588290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D0FB-2C74-F014-AD8D-986AE4BD9C66}"/>
              </a:ext>
            </a:extLst>
          </p:cNvPr>
          <p:cNvSpPr>
            <a:spLocks noGrp="1"/>
          </p:cNvSpPr>
          <p:nvPr>
            <p:ph type="title"/>
          </p:nvPr>
        </p:nvSpPr>
        <p:spPr/>
        <p:txBody>
          <a:bodyPr/>
          <a:lstStyle/>
          <a:p>
            <a:r>
              <a:rPr lang="en-US" dirty="0"/>
              <a:t>Strategic IS Planning</a:t>
            </a:r>
          </a:p>
        </p:txBody>
      </p:sp>
      <p:sp>
        <p:nvSpPr>
          <p:cNvPr id="3" name="Content Placeholder 2">
            <a:extLst>
              <a:ext uri="{FF2B5EF4-FFF2-40B4-BE49-F238E27FC236}">
                <a16:creationId xmlns:a16="http://schemas.microsoft.com/office/drawing/2014/main" id="{39608452-20B6-5BB1-17AE-2786204C3CFF}"/>
              </a:ext>
            </a:extLst>
          </p:cNvPr>
          <p:cNvSpPr>
            <a:spLocks noGrp="1"/>
          </p:cNvSpPr>
          <p:nvPr>
            <p:ph idx="1"/>
          </p:nvPr>
        </p:nvSpPr>
        <p:spPr/>
        <p:txBody>
          <a:bodyPr>
            <a:normAutofit lnSpcReduction="10000"/>
          </a:bodyPr>
          <a:lstStyle/>
          <a:p>
            <a:r>
              <a:rPr lang="en-US" dirty="0"/>
              <a:t>Strategic Information Systems (IS) planning refers to the process of identifying, prioritizing, and aligning IT initiatives with an organization's strategic goals and objectives. </a:t>
            </a:r>
          </a:p>
          <a:p>
            <a:r>
              <a:rPr lang="en-US" dirty="0"/>
              <a:t>It involves developing a comprehensive roadmap for how information technology can be leveraged to achieve competitive advantage, enhance operational efficiency, and support overall business strategies.</a:t>
            </a:r>
          </a:p>
          <a:p>
            <a:r>
              <a:rPr lang="en-US" dirty="0"/>
              <a:t>Key Aspects of Strategic IS Planning:</a:t>
            </a:r>
          </a:p>
          <a:p>
            <a:r>
              <a:rPr lang="en-US" b="1" dirty="0"/>
              <a:t>Alignment with Business Strategy</a:t>
            </a:r>
            <a:r>
              <a:rPr lang="en-US" dirty="0"/>
              <a:t>:</a:t>
            </a:r>
          </a:p>
          <a:p>
            <a:r>
              <a:rPr lang="en-US" b="1" dirty="0"/>
              <a:t>Long-Term Focus</a:t>
            </a:r>
            <a:r>
              <a:rPr lang="en-US" dirty="0"/>
              <a:t>:</a:t>
            </a:r>
          </a:p>
        </p:txBody>
      </p:sp>
    </p:spTree>
    <p:extLst>
      <p:ext uri="{BB962C8B-B14F-4D97-AF65-F5344CB8AC3E}">
        <p14:creationId xmlns:p14="http://schemas.microsoft.com/office/powerpoint/2010/main" val="385169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4145-0B53-1F11-FC27-FE8864187BA5}"/>
              </a:ext>
            </a:extLst>
          </p:cNvPr>
          <p:cNvSpPr>
            <a:spLocks noGrp="1"/>
          </p:cNvSpPr>
          <p:nvPr>
            <p:ph type="title"/>
          </p:nvPr>
        </p:nvSpPr>
        <p:spPr/>
        <p:txBody>
          <a:bodyPr/>
          <a:lstStyle/>
          <a:p>
            <a:r>
              <a:rPr lang="en-US" dirty="0"/>
              <a:t>Key components</a:t>
            </a:r>
          </a:p>
        </p:txBody>
      </p:sp>
      <p:sp>
        <p:nvSpPr>
          <p:cNvPr id="3" name="Content Placeholder 2">
            <a:extLst>
              <a:ext uri="{FF2B5EF4-FFF2-40B4-BE49-F238E27FC236}">
                <a16:creationId xmlns:a16="http://schemas.microsoft.com/office/drawing/2014/main" id="{804CB69D-BEA6-FFC1-52DB-236CEC2A37E7}"/>
              </a:ext>
            </a:extLst>
          </p:cNvPr>
          <p:cNvSpPr>
            <a:spLocks noGrp="1"/>
          </p:cNvSpPr>
          <p:nvPr>
            <p:ph idx="1"/>
          </p:nvPr>
        </p:nvSpPr>
        <p:spPr/>
        <p:txBody>
          <a:bodyPr>
            <a:normAutofit fontScale="62500" lnSpcReduction="20000"/>
          </a:bodyPr>
          <a:lstStyle/>
          <a:p>
            <a:r>
              <a:rPr lang="en-US" b="1" dirty="0"/>
              <a:t>Key Components of Strategic Information System Planning:</a:t>
            </a:r>
          </a:p>
          <a:p>
            <a:pPr>
              <a:buFont typeface="+mj-lt"/>
              <a:buAutoNum type="arabicPeriod"/>
            </a:pPr>
            <a:r>
              <a:rPr lang="en-US" b="1" dirty="0"/>
              <a:t>Environmental Analysis:</a:t>
            </a:r>
            <a:endParaRPr lang="en-US" dirty="0"/>
          </a:p>
          <a:p>
            <a:pPr marL="742950" lvl="1" indent="-285750">
              <a:buFont typeface="+mj-lt"/>
              <a:buAutoNum type="arabicPeriod"/>
            </a:pPr>
            <a:r>
              <a:rPr lang="en-US" b="1" dirty="0"/>
              <a:t>Internal Analysis:</a:t>
            </a:r>
            <a:r>
              <a:rPr lang="en-US" dirty="0"/>
              <a:t> Evaluate current IT infrastructure, systems, and capabilities within the organization. Assess strengths, weaknesses, resources, and IT governance structures.</a:t>
            </a:r>
          </a:p>
          <a:p>
            <a:pPr marL="742950" lvl="1" indent="-285750">
              <a:buFont typeface="+mj-lt"/>
              <a:buAutoNum type="arabicPeriod"/>
            </a:pPr>
            <a:r>
              <a:rPr lang="en-US" b="1" dirty="0"/>
              <a:t>External Analysis:</a:t>
            </a:r>
            <a:r>
              <a:rPr lang="en-US" dirty="0"/>
              <a:t> Identify and analyze external factors such as market trends, technological advancements, regulatory changes, and competitive landscape. This may involve using tools like SWOT analysis (Strengths, Weaknesses, Opportunities, Threats) and PEST analysis (Political, Economic, Social, Technological factors).</a:t>
            </a:r>
          </a:p>
          <a:p>
            <a:pPr>
              <a:buFont typeface="+mj-lt"/>
              <a:buAutoNum type="arabicPeriod"/>
            </a:pPr>
            <a:r>
              <a:rPr lang="en-US" b="1" dirty="0"/>
              <a:t>Corporate Strategy Alignment:</a:t>
            </a:r>
            <a:endParaRPr lang="en-US" dirty="0"/>
          </a:p>
          <a:p>
            <a:pPr marL="742950" lvl="1" indent="-285750">
              <a:buFont typeface="+mj-lt"/>
              <a:buAutoNum type="arabicPeriod"/>
            </a:pPr>
            <a:r>
              <a:rPr lang="en-US" dirty="0"/>
              <a:t>Ensure that the IT strategy aligns closely with the overall corporate strategy and business objectives. IT initiatives should directly contribute to achieving organizational goals, such as market expansion, cost reduction, or customer satisfaction improvement.</a:t>
            </a:r>
          </a:p>
          <a:p>
            <a:pPr>
              <a:buFont typeface="+mj-lt"/>
              <a:buAutoNum type="arabicPeriod"/>
            </a:pPr>
            <a:r>
              <a:rPr lang="en-US" b="1" dirty="0"/>
              <a:t>Identification of Strategic IT Opportunities:</a:t>
            </a:r>
            <a:endParaRPr lang="en-US" dirty="0"/>
          </a:p>
          <a:p>
            <a:pPr marL="742950" lvl="1" indent="-285750">
              <a:buFont typeface="+mj-lt"/>
              <a:buAutoNum type="arabicPeriod"/>
            </a:pPr>
            <a:r>
              <a:rPr lang="en-US" dirty="0"/>
              <a:t>Identify opportunities where IT can provide significant strategic value. This could involve exploring new technologies, digital transformation initiatives, or innovative ways to enhance customer experience and operational efficiency.</a:t>
            </a:r>
          </a:p>
          <a:p>
            <a:pPr>
              <a:buFont typeface="+mj-lt"/>
              <a:buAutoNum type="arabicPeriod"/>
            </a:pPr>
            <a:r>
              <a:rPr lang="en-US" b="1" dirty="0"/>
              <a:t>Development of IT Strategy:</a:t>
            </a:r>
            <a:endParaRPr lang="en-US" dirty="0"/>
          </a:p>
          <a:p>
            <a:pPr marL="742950" lvl="1" indent="-285750">
              <a:buFont typeface="+mj-lt"/>
              <a:buAutoNum type="arabicPeriod"/>
            </a:pPr>
            <a:r>
              <a:rPr lang="en-US" b="1" dirty="0"/>
              <a:t>Strategic Goals:</a:t>
            </a:r>
            <a:r>
              <a:rPr lang="en-US" dirty="0"/>
              <a:t> Define specific and measurable goals that IT initiatives will address. Examples include enhancing cybersecurity, improving data analytics capabilities, or implementing new systems for better decision-making.</a:t>
            </a:r>
          </a:p>
          <a:p>
            <a:pPr marL="742950" lvl="1" indent="-285750">
              <a:buFont typeface="+mj-lt"/>
              <a:buAutoNum type="arabicPeriod"/>
            </a:pPr>
            <a:r>
              <a:rPr lang="en-US" b="1" dirty="0"/>
              <a:t>Strategic Initiatives:</a:t>
            </a:r>
            <a:r>
              <a:rPr lang="en-US" dirty="0"/>
              <a:t> Outline the high-level initiatives and projects required to achieve the strategic goals. Prioritize these initiatives based on their potential impact and alignment with organizational priorities.</a:t>
            </a:r>
          </a:p>
          <a:p>
            <a:pPr marL="0" indent="0">
              <a:buNone/>
            </a:pPr>
            <a:endParaRPr lang="en-US" dirty="0"/>
          </a:p>
        </p:txBody>
      </p:sp>
    </p:spTree>
    <p:extLst>
      <p:ext uri="{BB962C8B-B14F-4D97-AF65-F5344CB8AC3E}">
        <p14:creationId xmlns:p14="http://schemas.microsoft.com/office/powerpoint/2010/main" val="237360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4145-0B53-1F11-FC27-FE8864187BA5}"/>
              </a:ext>
            </a:extLst>
          </p:cNvPr>
          <p:cNvSpPr>
            <a:spLocks noGrp="1"/>
          </p:cNvSpPr>
          <p:nvPr>
            <p:ph type="title"/>
          </p:nvPr>
        </p:nvSpPr>
        <p:spPr/>
        <p:txBody>
          <a:bodyPr/>
          <a:lstStyle/>
          <a:p>
            <a:r>
              <a:rPr lang="en-US" dirty="0"/>
              <a:t>Key components</a:t>
            </a:r>
          </a:p>
        </p:txBody>
      </p:sp>
      <p:sp>
        <p:nvSpPr>
          <p:cNvPr id="3" name="Content Placeholder 2">
            <a:extLst>
              <a:ext uri="{FF2B5EF4-FFF2-40B4-BE49-F238E27FC236}">
                <a16:creationId xmlns:a16="http://schemas.microsoft.com/office/drawing/2014/main" id="{804CB69D-BEA6-FFC1-52DB-236CEC2A37E7}"/>
              </a:ext>
            </a:extLst>
          </p:cNvPr>
          <p:cNvSpPr>
            <a:spLocks noGrp="1"/>
          </p:cNvSpPr>
          <p:nvPr>
            <p:ph idx="1"/>
          </p:nvPr>
        </p:nvSpPr>
        <p:spPr/>
        <p:txBody>
          <a:bodyPr>
            <a:normAutofit fontScale="62500" lnSpcReduction="20000"/>
          </a:bodyPr>
          <a:lstStyle/>
          <a:p>
            <a:pPr>
              <a:buFont typeface="+mj-lt"/>
              <a:buAutoNum type="arabicPeriod"/>
            </a:pPr>
            <a:r>
              <a:rPr lang="en-US" b="1" dirty="0"/>
              <a:t>Resource Allocation:</a:t>
            </a:r>
            <a:endParaRPr lang="en-US" dirty="0"/>
          </a:p>
          <a:p>
            <a:pPr marL="742950" lvl="1" indent="-285750">
              <a:buFont typeface="+mj-lt"/>
              <a:buAutoNum type="arabicPeriod"/>
            </a:pPr>
            <a:r>
              <a:rPr lang="en-US" dirty="0"/>
              <a:t>Allocate resources (financial, human, and technological) to support the implementation of strategic IT initiatives. Develop a budget that aligns with the IT strategy and ensures adequate funding for key projects.</a:t>
            </a:r>
          </a:p>
          <a:p>
            <a:pPr>
              <a:buFont typeface="+mj-lt"/>
              <a:buAutoNum type="arabicPeriod"/>
            </a:pPr>
            <a:r>
              <a:rPr lang="en-US" b="1" dirty="0"/>
              <a:t>Risk Management:</a:t>
            </a:r>
            <a:endParaRPr lang="en-US" dirty="0"/>
          </a:p>
          <a:p>
            <a:pPr marL="742950" lvl="1" indent="-285750">
              <a:buFont typeface="+mj-lt"/>
              <a:buAutoNum type="arabicPeriod"/>
            </a:pPr>
            <a:r>
              <a:rPr lang="en-US" dirty="0"/>
              <a:t>Identify potential risks associated with IT initiatives, such as cybersecurity threats, technology adoption challenges, or operational disruptions. Develop mitigation strategies to minimize these risks and ensure smooth implementation.</a:t>
            </a:r>
          </a:p>
          <a:p>
            <a:pPr>
              <a:buFont typeface="+mj-lt"/>
              <a:buAutoNum type="arabicPeriod"/>
            </a:pPr>
            <a:r>
              <a:rPr lang="en-US" b="1" dirty="0"/>
              <a:t>Implementation and Execution:</a:t>
            </a:r>
            <a:endParaRPr lang="en-US" dirty="0"/>
          </a:p>
          <a:p>
            <a:pPr marL="742950" lvl="1" indent="-285750">
              <a:buFont typeface="+mj-lt"/>
              <a:buAutoNum type="arabicPeriod"/>
            </a:pPr>
            <a:r>
              <a:rPr lang="en-US" dirty="0"/>
              <a:t>Develop detailed implementation plans for each strategic IT initiative. This includes defining project timelines, milestones, responsibilities, and monitoring mechanisms to track progress.</a:t>
            </a:r>
          </a:p>
          <a:p>
            <a:pPr marL="742950" lvl="1" indent="-285750">
              <a:buFont typeface="+mj-lt"/>
              <a:buAutoNum type="arabicPeriod"/>
            </a:pPr>
            <a:r>
              <a:rPr lang="en-US" dirty="0"/>
              <a:t>Ensure effective change management processes are in place to manage organizational transitions and stakeholder expectations during implementation.</a:t>
            </a:r>
          </a:p>
          <a:p>
            <a:pPr>
              <a:buFont typeface="+mj-lt"/>
              <a:buAutoNum type="arabicPeriod"/>
            </a:pPr>
            <a:r>
              <a:rPr lang="en-US" b="1" dirty="0"/>
              <a:t>Monitoring and Evaluation:</a:t>
            </a:r>
            <a:endParaRPr lang="en-US" dirty="0"/>
          </a:p>
          <a:p>
            <a:pPr marL="742950" lvl="1" indent="-285750">
              <a:buFont typeface="+mj-lt"/>
              <a:buAutoNum type="arabicPeriod"/>
            </a:pPr>
            <a:r>
              <a:rPr lang="en-US" dirty="0"/>
              <a:t>Continuously monitor the progress and performance of IT initiatives against predefined metrics and KPIs. Evaluate the effectiveness of implemented strategies in achieving desired outcomes.</a:t>
            </a:r>
          </a:p>
          <a:p>
            <a:pPr marL="742950" lvl="1" indent="-285750">
              <a:buFont typeface="+mj-lt"/>
              <a:buAutoNum type="arabicPeriod"/>
            </a:pPr>
            <a:r>
              <a:rPr lang="en-US" dirty="0"/>
              <a:t>Use feedback and performance data to make adjustments, improvements, and course corrections as necessary to ensure ongoing alignment with strategic objectives.</a:t>
            </a:r>
          </a:p>
          <a:p>
            <a:pPr>
              <a:buFont typeface="+mj-lt"/>
              <a:buAutoNum type="arabicPeriod"/>
            </a:pPr>
            <a:r>
              <a:rPr lang="en-US" b="1" dirty="0"/>
              <a:t>Alignment with Emerging Technologies:</a:t>
            </a:r>
            <a:endParaRPr lang="en-US" dirty="0"/>
          </a:p>
          <a:p>
            <a:pPr marL="742950" lvl="1" indent="-285750">
              <a:buFont typeface="+mj-lt"/>
              <a:buAutoNum type="arabicPeriod"/>
            </a:pPr>
            <a:r>
              <a:rPr lang="en-US" dirty="0"/>
              <a:t>Stay abreast of emerging technologies and industry trends that could impact the organization's strategic objectives. Plan for the integration of new technologies that offer competitive advantages or operational efficiencies.</a:t>
            </a:r>
          </a:p>
        </p:txBody>
      </p:sp>
    </p:spTree>
    <p:extLst>
      <p:ext uri="{BB962C8B-B14F-4D97-AF65-F5344CB8AC3E}">
        <p14:creationId xmlns:p14="http://schemas.microsoft.com/office/powerpoint/2010/main" val="3149614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3CDE62-36A6-4FE4-BE4D-F4D142B6F5DE}"/>
              </a:ext>
            </a:extLst>
          </p:cNvPr>
          <p:cNvPicPr>
            <a:picLocks noGrp="1" noChangeAspect="1"/>
          </p:cNvPicPr>
          <p:nvPr>
            <p:ph idx="1"/>
          </p:nvPr>
        </p:nvPicPr>
        <p:blipFill>
          <a:blip r:embed="rId2"/>
          <a:stretch>
            <a:fillRect/>
          </a:stretch>
        </p:blipFill>
        <p:spPr>
          <a:xfrm>
            <a:off x="1953943" y="643466"/>
            <a:ext cx="8284113" cy="5571067"/>
          </a:xfrm>
          <a:prstGeom prst="rect">
            <a:avLst/>
          </a:prstGeom>
        </p:spPr>
      </p:pic>
    </p:spTree>
    <p:extLst>
      <p:ext uri="{BB962C8B-B14F-4D97-AF65-F5344CB8AC3E}">
        <p14:creationId xmlns:p14="http://schemas.microsoft.com/office/powerpoint/2010/main" val="295436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76A547-8078-7A7E-03F5-7EF4FA39EE2D}"/>
              </a:ext>
            </a:extLst>
          </p:cNvPr>
          <p:cNvPicPr>
            <a:picLocks noGrp="1" noChangeAspect="1"/>
          </p:cNvPicPr>
          <p:nvPr>
            <p:ph idx="1"/>
          </p:nvPr>
        </p:nvPicPr>
        <p:blipFill>
          <a:blip r:embed="rId2"/>
          <a:stretch>
            <a:fillRect/>
          </a:stretch>
        </p:blipFill>
        <p:spPr>
          <a:xfrm>
            <a:off x="1656903" y="643466"/>
            <a:ext cx="8878193" cy="5571067"/>
          </a:xfrm>
          <a:prstGeom prst="rect">
            <a:avLst/>
          </a:prstGeom>
        </p:spPr>
      </p:pic>
    </p:spTree>
    <p:extLst>
      <p:ext uri="{BB962C8B-B14F-4D97-AF65-F5344CB8AC3E}">
        <p14:creationId xmlns:p14="http://schemas.microsoft.com/office/powerpoint/2010/main" val="401868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17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5567-81DF-6202-2E12-49E3613CE7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Tactical ISP</a:t>
            </a:r>
          </a:p>
        </p:txBody>
      </p:sp>
      <p:pic>
        <p:nvPicPr>
          <p:cNvPr id="5" name="Content Placeholder 4">
            <a:extLst>
              <a:ext uri="{FF2B5EF4-FFF2-40B4-BE49-F238E27FC236}">
                <a16:creationId xmlns:a16="http://schemas.microsoft.com/office/drawing/2014/main" id="{C7AD93F0-D275-5C10-296D-B4B2378CDDE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147190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C015-5C45-0F98-18FC-34ECC0B146A0}"/>
              </a:ext>
            </a:extLst>
          </p:cNvPr>
          <p:cNvSpPr>
            <a:spLocks noGrp="1"/>
          </p:cNvSpPr>
          <p:nvPr>
            <p:ph type="title"/>
          </p:nvPr>
        </p:nvSpPr>
        <p:spPr/>
        <p:txBody>
          <a:bodyPr/>
          <a:lstStyle/>
          <a:p>
            <a:r>
              <a:rPr lang="en-US" dirty="0"/>
              <a:t>Tactical ISP</a:t>
            </a:r>
          </a:p>
        </p:txBody>
      </p:sp>
      <p:sp>
        <p:nvSpPr>
          <p:cNvPr id="3" name="Content Placeholder 2">
            <a:extLst>
              <a:ext uri="{FF2B5EF4-FFF2-40B4-BE49-F238E27FC236}">
                <a16:creationId xmlns:a16="http://schemas.microsoft.com/office/drawing/2014/main" id="{31DC34B2-7C45-783B-CBFB-31B2789DCA50}"/>
              </a:ext>
            </a:extLst>
          </p:cNvPr>
          <p:cNvSpPr>
            <a:spLocks noGrp="1"/>
          </p:cNvSpPr>
          <p:nvPr>
            <p:ph idx="1"/>
          </p:nvPr>
        </p:nvSpPr>
        <p:spPr/>
        <p:txBody>
          <a:bodyPr/>
          <a:lstStyle/>
          <a:p>
            <a:r>
              <a:rPr lang="en-US" dirty="0"/>
              <a:t>Tactical Information Systems (IS) planning focuses on the implementation and execution of specific IT projects and initiatives that support the broader strategic goals set forth in strategic IS planning. </a:t>
            </a:r>
          </a:p>
          <a:p>
            <a:r>
              <a:rPr lang="en-US" dirty="0"/>
              <a:t>While strategic IS planning sets the overall direction and long-term objectives for IT within an organization, tactical IS planning translates these objectives into actionable plans and projects. </a:t>
            </a:r>
          </a:p>
        </p:txBody>
      </p:sp>
    </p:spTree>
    <p:extLst>
      <p:ext uri="{BB962C8B-B14F-4D97-AF65-F5344CB8AC3E}">
        <p14:creationId xmlns:p14="http://schemas.microsoft.com/office/powerpoint/2010/main" val="97917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3CE8-3D13-DDAB-792F-D184E2869933}"/>
              </a:ext>
            </a:extLst>
          </p:cNvPr>
          <p:cNvSpPr>
            <a:spLocks noGrp="1"/>
          </p:cNvSpPr>
          <p:nvPr>
            <p:ph type="title"/>
          </p:nvPr>
        </p:nvSpPr>
        <p:spPr/>
        <p:txBody>
          <a:bodyPr/>
          <a:lstStyle/>
          <a:p>
            <a:r>
              <a:rPr lang="en-US" dirty="0"/>
              <a:t>Necessity of ISP</a:t>
            </a:r>
          </a:p>
        </p:txBody>
      </p:sp>
      <p:sp>
        <p:nvSpPr>
          <p:cNvPr id="3" name="Content Placeholder 2">
            <a:extLst>
              <a:ext uri="{FF2B5EF4-FFF2-40B4-BE49-F238E27FC236}">
                <a16:creationId xmlns:a16="http://schemas.microsoft.com/office/drawing/2014/main" id="{DC3F967E-ED1C-E0EF-2203-13B7B0D97887}"/>
              </a:ext>
            </a:extLst>
          </p:cNvPr>
          <p:cNvSpPr>
            <a:spLocks noGrp="1"/>
          </p:cNvSpPr>
          <p:nvPr>
            <p:ph idx="1"/>
          </p:nvPr>
        </p:nvSpPr>
        <p:spPr/>
        <p:txBody>
          <a:bodyPr>
            <a:normAutofit fontScale="92500" lnSpcReduction="20000"/>
          </a:bodyPr>
          <a:lstStyle/>
          <a:p>
            <a:r>
              <a:rPr lang="en-US" dirty="0"/>
              <a:t>Alignment with Strategic Goals:</a:t>
            </a:r>
          </a:p>
          <a:p>
            <a:r>
              <a:rPr lang="en-US" dirty="0"/>
              <a:t>Resource Optimization:</a:t>
            </a:r>
          </a:p>
          <a:p>
            <a:r>
              <a:rPr lang="en-US" dirty="0"/>
              <a:t>Risk Management:</a:t>
            </a:r>
          </a:p>
          <a:p>
            <a:r>
              <a:rPr lang="en-US" dirty="0"/>
              <a:t>Operational Efficiency:</a:t>
            </a:r>
          </a:p>
          <a:p>
            <a:r>
              <a:rPr lang="en-US" dirty="0"/>
              <a:t>Future Preparedness:</a:t>
            </a:r>
          </a:p>
          <a:p>
            <a:r>
              <a:rPr lang="en-US" dirty="0"/>
              <a:t>Integration and Compatibility:</a:t>
            </a:r>
          </a:p>
          <a:p>
            <a:r>
              <a:rPr lang="en-US" dirty="0"/>
              <a:t>Improved Decision Making:</a:t>
            </a:r>
          </a:p>
          <a:p>
            <a:r>
              <a:rPr lang="en-US" dirty="0"/>
              <a:t>Stakeholder Satisfaction:</a:t>
            </a:r>
          </a:p>
          <a:p>
            <a:r>
              <a:rPr lang="en-US" dirty="0"/>
              <a:t>Sustainability and Scalability:</a:t>
            </a:r>
          </a:p>
          <a:p>
            <a:r>
              <a:rPr lang="en-US" dirty="0"/>
              <a:t>Continuous Improvement:</a:t>
            </a:r>
          </a:p>
        </p:txBody>
      </p:sp>
    </p:spTree>
    <p:extLst>
      <p:ext uri="{BB962C8B-B14F-4D97-AF65-F5344CB8AC3E}">
        <p14:creationId xmlns:p14="http://schemas.microsoft.com/office/powerpoint/2010/main" val="405813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DCFD-DB3F-3E82-D9E8-01A1AF64A80F}"/>
              </a:ext>
            </a:extLst>
          </p:cNvPr>
          <p:cNvSpPr>
            <a:spLocks noGrp="1"/>
          </p:cNvSpPr>
          <p:nvPr>
            <p:ph type="title"/>
          </p:nvPr>
        </p:nvSpPr>
        <p:spPr/>
        <p:txBody>
          <a:bodyPr/>
          <a:lstStyle/>
          <a:p>
            <a:r>
              <a:rPr lang="en-US" b="1" dirty="0"/>
              <a:t>Key Components of Tactical IS Planning:</a:t>
            </a:r>
            <a:br>
              <a:rPr lang="en-US" b="1" dirty="0"/>
            </a:br>
            <a:endParaRPr lang="en-US" dirty="0"/>
          </a:p>
        </p:txBody>
      </p:sp>
      <p:sp>
        <p:nvSpPr>
          <p:cNvPr id="3" name="Content Placeholder 2">
            <a:extLst>
              <a:ext uri="{FF2B5EF4-FFF2-40B4-BE49-F238E27FC236}">
                <a16:creationId xmlns:a16="http://schemas.microsoft.com/office/drawing/2014/main" id="{F4979984-3EF8-C15C-B3AB-509B299B829B}"/>
              </a:ext>
            </a:extLst>
          </p:cNvPr>
          <p:cNvSpPr>
            <a:spLocks noGrp="1"/>
          </p:cNvSpPr>
          <p:nvPr>
            <p:ph idx="1"/>
          </p:nvPr>
        </p:nvSpPr>
        <p:spPr/>
        <p:txBody>
          <a:bodyPr>
            <a:normAutofit fontScale="70000" lnSpcReduction="20000"/>
          </a:bodyPr>
          <a:lstStyle/>
          <a:p>
            <a:pPr>
              <a:buFont typeface="+mj-lt"/>
              <a:buAutoNum type="arabicPeriod"/>
            </a:pPr>
            <a:r>
              <a:rPr lang="en-US" b="1" dirty="0"/>
              <a:t>Project Identification and Prioritization</a:t>
            </a:r>
            <a:r>
              <a:rPr lang="en-US" dirty="0"/>
              <a:t>:</a:t>
            </a:r>
          </a:p>
          <a:p>
            <a:pPr marL="742950" lvl="1" indent="-285750">
              <a:buFont typeface="+mj-lt"/>
              <a:buAutoNum type="arabicPeriod"/>
            </a:pPr>
            <a:r>
              <a:rPr lang="en-US" b="1" dirty="0"/>
              <a:t>Project Selection</a:t>
            </a:r>
            <a:r>
              <a:rPr lang="en-US" dirty="0"/>
              <a:t>: Identify specific IT projects and initiatives that align with the strategic goals and priorities defined in strategic IS planning.</a:t>
            </a:r>
          </a:p>
          <a:p>
            <a:pPr marL="742950" lvl="1" indent="-285750">
              <a:buFont typeface="+mj-lt"/>
              <a:buAutoNum type="arabicPeriod"/>
            </a:pPr>
            <a:r>
              <a:rPr lang="en-US" b="1" dirty="0"/>
              <a:t>Prioritization</a:t>
            </a:r>
            <a:r>
              <a:rPr lang="en-US" dirty="0"/>
              <a:t>: Rank projects based on their importance, potential impact on business outcomes, and alignment with organizational objectives.</a:t>
            </a:r>
          </a:p>
          <a:p>
            <a:pPr>
              <a:buFont typeface="+mj-lt"/>
              <a:buAutoNum type="arabicPeriod"/>
            </a:pPr>
            <a:r>
              <a:rPr lang="en-US" b="1" dirty="0"/>
              <a:t>Detailed Project Planning</a:t>
            </a:r>
            <a:r>
              <a:rPr lang="en-US" dirty="0"/>
              <a:t>:</a:t>
            </a:r>
          </a:p>
          <a:p>
            <a:pPr marL="742950" lvl="1" indent="-285750">
              <a:buFont typeface="+mj-lt"/>
              <a:buAutoNum type="arabicPeriod"/>
            </a:pPr>
            <a:r>
              <a:rPr lang="en-US" b="1" dirty="0"/>
              <a:t>Scope Definition</a:t>
            </a:r>
            <a:r>
              <a:rPr lang="en-US" dirty="0"/>
              <a:t>: Clearly define the scope, objectives, deliverables, and outcomes of each IT project.</a:t>
            </a:r>
          </a:p>
          <a:p>
            <a:pPr marL="742950" lvl="1" indent="-285750">
              <a:buFont typeface="+mj-lt"/>
              <a:buAutoNum type="arabicPeriod"/>
            </a:pPr>
            <a:r>
              <a:rPr lang="en-US" b="1" dirty="0"/>
              <a:t>Timeline and Milestones</a:t>
            </a:r>
            <a:r>
              <a:rPr lang="en-US" dirty="0"/>
              <a:t>: Develop a timeline with specific milestones and deadlines for project completion.</a:t>
            </a:r>
          </a:p>
          <a:p>
            <a:pPr marL="742950" lvl="1" indent="-285750">
              <a:buFont typeface="+mj-lt"/>
              <a:buAutoNum type="arabicPeriod"/>
            </a:pPr>
            <a:r>
              <a:rPr lang="en-US" b="1" dirty="0"/>
              <a:t>Resource Allocation</a:t>
            </a:r>
            <a:r>
              <a:rPr lang="en-US" dirty="0"/>
              <a:t>: Allocate resources such as budget, personnel, and technology infrastructure needed to execute the project successfully.</a:t>
            </a:r>
          </a:p>
          <a:p>
            <a:pPr>
              <a:buFont typeface="+mj-lt"/>
              <a:buAutoNum type="arabicPeriod"/>
            </a:pPr>
            <a:r>
              <a:rPr lang="en-US" b="1" dirty="0"/>
              <a:t>Implementation Strategy</a:t>
            </a:r>
            <a:r>
              <a:rPr lang="en-US" dirty="0"/>
              <a:t>:</a:t>
            </a:r>
          </a:p>
          <a:p>
            <a:pPr marL="742950" lvl="1" indent="-285750">
              <a:buFont typeface="+mj-lt"/>
              <a:buAutoNum type="arabicPeriod"/>
            </a:pPr>
            <a:r>
              <a:rPr lang="en-US" b="1" dirty="0"/>
              <a:t>Methodology</a:t>
            </a:r>
            <a:r>
              <a:rPr lang="en-US" dirty="0"/>
              <a:t>: Select an appropriate project management methodology (e.g., Agile, Waterfall) based on project requirements and organizational preferences.</a:t>
            </a:r>
          </a:p>
          <a:p>
            <a:pPr marL="742950" lvl="1" indent="-285750">
              <a:buFont typeface="+mj-lt"/>
              <a:buAutoNum type="arabicPeriod"/>
            </a:pPr>
            <a:r>
              <a:rPr lang="en-US" b="1" dirty="0"/>
              <a:t>Risk Management</a:t>
            </a:r>
            <a:r>
              <a:rPr lang="en-US" dirty="0"/>
              <a:t>: Identify potential risks and develop mitigation strategies to minimize disruptions and ensure project success.</a:t>
            </a:r>
          </a:p>
          <a:p>
            <a:pPr marL="742950" lvl="1" indent="-285750">
              <a:buFont typeface="+mj-lt"/>
              <a:buAutoNum type="arabicPeriod"/>
            </a:pPr>
            <a:r>
              <a:rPr lang="en-US" b="1" dirty="0"/>
              <a:t>Change Management</a:t>
            </a:r>
            <a:r>
              <a:rPr lang="en-US" dirty="0"/>
              <a:t>: Plan for organizational changes that may arise from implementing new IT systems or processes, including communication strategies and stakeholder engagement.</a:t>
            </a:r>
          </a:p>
          <a:p>
            <a:pPr marL="0" indent="0">
              <a:buNone/>
            </a:pPr>
            <a:endParaRPr lang="en-US" dirty="0"/>
          </a:p>
        </p:txBody>
      </p:sp>
    </p:spTree>
    <p:extLst>
      <p:ext uri="{BB962C8B-B14F-4D97-AF65-F5344CB8AC3E}">
        <p14:creationId xmlns:p14="http://schemas.microsoft.com/office/powerpoint/2010/main" val="387270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DCFD-DB3F-3E82-D9E8-01A1AF64A80F}"/>
              </a:ext>
            </a:extLst>
          </p:cNvPr>
          <p:cNvSpPr>
            <a:spLocks noGrp="1"/>
          </p:cNvSpPr>
          <p:nvPr>
            <p:ph type="title"/>
          </p:nvPr>
        </p:nvSpPr>
        <p:spPr/>
        <p:txBody>
          <a:bodyPr/>
          <a:lstStyle/>
          <a:p>
            <a:r>
              <a:rPr lang="en-US" b="1" dirty="0"/>
              <a:t>Key Components of Tactical IS Planning:</a:t>
            </a:r>
            <a:br>
              <a:rPr lang="en-US" b="1" dirty="0"/>
            </a:br>
            <a:endParaRPr lang="en-US" dirty="0"/>
          </a:p>
        </p:txBody>
      </p:sp>
      <p:sp>
        <p:nvSpPr>
          <p:cNvPr id="3" name="Content Placeholder 2">
            <a:extLst>
              <a:ext uri="{FF2B5EF4-FFF2-40B4-BE49-F238E27FC236}">
                <a16:creationId xmlns:a16="http://schemas.microsoft.com/office/drawing/2014/main" id="{F4979984-3EF8-C15C-B3AB-509B299B829B}"/>
              </a:ext>
            </a:extLst>
          </p:cNvPr>
          <p:cNvSpPr>
            <a:spLocks noGrp="1"/>
          </p:cNvSpPr>
          <p:nvPr>
            <p:ph idx="1"/>
          </p:nvPr>
        </p:nvSpPr>
        <p:spPr/>
        <p:txBody>
          <a:bodyPr>
            <a:normAutofit fontScale="70000" lnSpcReduction="20000"/>
          </a:bodyPr>
          <a:lstStyle/>
          <a:p>
            <a:pPr>
              <a:buFont typeface="+mj-lt"/>
              <a:buAutoNum type="arabicPeriod"/>
            </a:pPr>
            <a:r>
              <a:rPr lang="en-US" b="1" dirty="0"/>
              <a:t>Monitoring and Control</a:t>
            </a:r>
            <a:r>
              <a:rPr lang="en-US" dirty="0"/>
              <a:t>:</a:t>
            </a:r>
          </a:p>
          <a:p>
            <a:pPr marL="742950" lvl="1" indent="-285750">
              <a:buFont typeface="+mj-lt"/>
              <a:buAutoNum type="arabicPeriod"/>
            </a:pPr>
            <a:r>
              <a:rPr lang="en-US" b="1" dirty="0"/>
              <a:t>Progress Tracking</a:t>
            </a:r>
            <a:r>
              <a:rPr lang="en-US" dirty="0"/>
              <a:t>: Monitor the progress of each project against defined milestones and timelines.</a:t>
            </a:r>
          </a:p>
          <a:p>
            <a:pPr marL="742950" lvl="1" indent="-285750">
              <a:buFont typeface="+mj-lt"/>
              <a:buAutoNum type="arabicPeriod"/>
            </a:pPr>
            <a:r>
              <a:rPr lang="en-US" b="1" dirty="0"/>
              <a:t>Quality Assurance</a:t>
            </a:r>
            <a:r>
              <a:rPr lang="en-US" dirty="0"/>
              <a:t>: Implement quality assurance processes to ensure that project deliverables meet predefined standards and requirements.</a:t>
            </a:r>
          </a:p>
          <a:p>
            <a:pPr marL="742950" lvl="1" indent="-285750">
              <a:buFont typeface="+mj-lt"/>
              <a:buAutoNum type="arabicPeriod"/>
            </a:pPr>
            <a:r>
              <a:rPr lang="en-US" b="1" dirty="0"/>
              <a:t>Budget Management</a:t>
            </a:r>
            <a:r>
              <a:rPr lang="en-US" dirty="0"/>
              <a:t>: Monitor and manage project budgets to ensure expenditures align with approved allocations and financial constraints.</a:t>
            </a:r>
          </a:p>
          <a:p>
            <a:pPr>
              <a:buFont typeface="+mj-lt"/>
              <a:buAutoNum type="arabicPeriod"/>
            </a:pPr>
            <a:r>
              <a:rPr lang="en-US" b="1" dirty="0"/>
              <a:t>Communication and Stakeholder Engagement</a:t>
            </a:r>
            <a:r>
              <a:rPr lang="en-US" dirty="0"/>
              <a:t>:</a:t>
            </a:r>
          </a:p>
          <a:p>
            <a:pPr marL="742950" lvl="1" indent="-285750">
              <a:buFont typeface="+mj-lt"/>
              <a:buAutoNum type="arabicPeriod"/>
            </a:pPr>
            <a:r>
              <a:rPr lang="en-US" b="1" dirty="0"/>
              <a:t>Communication Plan</a:t>
            </a:r>
            <a:r>
              <a:rPr lang="en-US" dirty="0"/>
              <a:t>: Develop a communication strategy to keep stakeholders informed about project progress, milestones achieved, and potential impacts on operations.</a:t>
            </a:r>
          </a:p>
          <a:p>
            <a:pPr marL="742950" lvl="1" indent="-285750">
              <a:buFont typeface="+mj-lt"/>
              <a:buAutoNum type="arabicPeriod"/>
            </a:pPr>
            <a:r>
              <a:rPr lang="en-US" b="1" dirty="0"/>
              <a:t>Stakeholder Engagement</a:t>
            </a:r>
            <a:r>
              <a:rPr lang="en-US" dirty="0"/>
              <a:t>: Engage key stakeholders throughout the project lifecycle to gather feedback, address concerns, and ensure alignment with organizational objectives.</a:t>
            </a:r>
          </a:p>
          <a:p>
            <a:pPr>
              <a:buFont typeface="+mj-lt"/>
              <a:buAutoNum type="arabicPeriod"/>
            </a:pPr>
            <a:r>
              <a:rPr lang="en-US" b="1" dirty="0"/>
              <a:t>Evaluation and Adjustment</a:t>
            </a:r>
            <a:r>
              <a:rPr lang="en-US" dirty="0"/>
              <a:t>:</a:t>
            </a:r>
          </a:p>
          <a:p>
            <a:pPr marL="742950" lvl="1" indent="-285750">
              <a:buFont typeface="+mj-lt"/>
              <a:buAutoNum type="arabicPeriod"/>
            </a:pPr>
            <a:r>
              <a:rPr lang="en-US" b="1" dirty="0"/>
              <a:t>Post-Implementation Review</a:t>
            </a:r>
            <a:r>
              <a:rPr lang="en-US" dirty="0"/>
              <a:t>: Conduct a post-implementation review to evaluate the success of the project in achieving its objectives.</a:t>
            </a:r>
          </a:p>
          <a:p>
            <a:pPr marL="742950" lvl="1" indent="-285750">
              <a:buFont typeface="+mj-lt"/>
              <a:buAutoNum type="arabicPeriod"/>
            </a:pPr>
            <a:r>
              <a:rPr lang="en-US" b="1" dirty="0"/>
              <a:t>Lessons Learned</a:t>
            </a:r>
            <a:r>
              <a:rPr lang="en-US" dirty="0"/>
              <a:t>: Identify lessons learned from the project execution process and incorporate them into future tactical IS planning efforts.</a:t>
            </a:r>
          </a:p>
          <a:p>
            <a:pPr marL="742950" lvl="1" indent="-285750">
              <a:buFont typeface="+mj-lt"/>
              <a:buAutoNum type="arabicPeriod"/>
            </a:pPr>
            <a:r>
              <a:rPr lang="en-US" b="1" dirty="0"/>
              <a:t>Continuous Improvement</a:t>
            </a:r>
            <a:r>
              <a:rPr lang="en-US" dirty="0"/>
              <a:t>: Use evaluation findings to refine strategies, processes, and project management practices to enhance efficiency and effectiveness in future projects.</a:t>
            </a:r>
          </a:p>
        </p:txBody>
      </p:sp>
    </p:spTree>
    <p:extLst>
      <p:ext uri="{BB962C8B-B14F-4D97-AF65-F5344CB8AC3E}">
        <p14:creationId xmlns:p14="http://schemas.microsoft.com/office/powerpoint/2010/main" val="3567005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C44A-7311-DF91-22DC-623A899D9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EC50CA3-02D9-5B80-DD22-9D8EEA403DF5}"/>
              </a:ext>
            </a:extLst>
          </p:cNvPr>
          <p:cNvSpPr>
            <a:spLocks noGrp="1"/>
          </p:cNvSpPr>
          <p:nvPr>
            <p:ph idx="1"/>
          </p:nvPr>
        </p:nvSpPr>
        <p:spPr/>
        <p:txBody>
          <a:bodyPr>
            <a:normAutofit fontScale="70000" lnSpcReduction="20000"/>
          </a:bodyPr>
          <a:lstStyle/>
          <a:p>
            <a:r>
              <a:rPr lang="en-US" b="1" dirty="0"/>
              <a:t>Example Application:</a:t>
            </a:r>
          </a:p>
          <a:p>
            <a:r>
              <a:rPr lang="en-US" dirty="0"/>
              <a:t>For example, a healthcare organization might undertake tactical IS planning to implement a new electronic health records (EHR) system:</a:t>
            </a:r>
          </a:p>
          <a:p>
            <a:pPr>
              <a:buFont typeface="Arial" panose="020B0604020202020204" pitchFamily="34" charset="0"/>
              <a:buChar char="•"/>
            </a:pPr>
            <a:r>
              <a:rPr lang="en-US" b="1" dirty="0"/>
              <a:t>Project Identification</a:t>
            </a:r>
            <a:r>
              <a:rPr lang="en-US" dirty="0"/>
              <a:t>: Selecting a vendor and defining the scope of the EHR implementation project.</a:t>
            </a:r>
          </a:p>
          <a:p>
            <a:pPr>
              <a:buFont typeface="Arial" panose="020B0604020202020204" pitchFamily="34" charset="0"/>
              <a:buChar char="•"/>
            </a:pPr>
            <a:r>
              <a:rPr lang="en-US" b="1" dirty="0"/>
              <a:t>Detailed Planning</a:t>
            </a:r>
            <a:r>
              <a:rPr lang="en-US" dirty="0"/>
              <a:t>: Creating a project plan with timelines for system configuration, user training, and go-live phases.</a:t>
            </a:r>
          </a:p>
          <a:p>
            <a:pPr>
              <a:buFont typeface="Arial" panose="020B0604020202020204" pitchFamily="34" charset="0"/>
              <a:buChar char="•"/>
            </a:pPr>
            <a:r>
              <a:rPr lang="en-US" b="1" dirty="0"/>
              <a:t>Implementation Strategy</a:t>
            </a:r>
            <a:r>
              <a:rPr lang="en-US" dirty="0"/>
              <a:t>: Choosing an Agile approach to accommodate iterative testing and user feedback.</a:t>
            </a:r>
          </a:p>
          <a:p>
            <a:pPr>
              <a:buFont typeface="Arial" panose="020B0604020202020204" pitchFamily="34" charset="0"/>
              <a:buChar char="•"/>
            </a:pPr>
            <a:r>
              <a:rPr lang="en-US" b="1" dirty="0"/>
              <a:t>Monitoring and Control</a:t>
            </a:r>
            <a:r>
              <a:rPr lang="en-US" dirty="0"/>
              <a:t>: Tracking project progress through regular meetings, milestone reviews, and budget monitoring.</a:t>
            </a:r>
          </a:p>
          <a:p>
            <a:pPr>
              <a:buFont typeface="Arial" panose="020B0604020202020204" pitchFamily="34" charset="0"/>
              <a:buChar char="•"/>
            </a:pPr>
            <a:r>
              <a:rPr lang="en-US" b="1" dirty="0"/>
              <a:t>Communication and Stakeholder Engagement</a:t>
            </a:r>
            <a:r>
              <a:rPr lang="en-US" dirty="0"/>
              <a:t>: Communicating updates to clinicians, administrators, and IT staff, and addressing user concerns through training and support.</a:t>
            </a:r>
          </a:p>
          <a:p>
            <a:pPr>
              <a:buFont typeface="Arial" panose="020B0604020202020204" pitchFamily="34" charset="0"/>
              <a:buChar char="•"/>
            </a:pPr>
            <a:r>
              <a:rPr lang="en-US" b="1" dirty="0"/>
              <a:t>Evaluation and Adjustment</a:t>
            </a:r>
            <a:r>
              <a:rPr lang="en-US" dirty="0"/>
              <a:t>: Conducting a post-implementation review to assess user adoption rates, system performance, and alignment with organizational goals.</a:t>
            </a:r>
          </a:p>
          <a:p>
            <a:pPr marL="0" indent="0">
              <a:buNone/>
            </a:pPr>
            <a:endParaRPr lang="en-US" dirty="0"/>
          </a:p>
        </p:txBody>
      </p:sp>
    </p:spTree>
    <p:extLst>
      <p:ext uri="{BB962C8B-B14F-4D97-AF65-F5344CB8AC3E}">
        <p14:creationId xmlns:p14="http://schemas.microsoft.com/office/powerpoint/2010/main" val="371503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76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5D889-BF83-A9C0-5F14-B178171A805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C155A410-09D0-833E-56C1-AAF9F2A67521}"/>
              </a:ext>
            </a:extLst>
          </p:cNvPr>
          <p:cNvPicPr>
            <a:picLocks noGrp="1" noChangeAspect="1"/>
          </p:cNvPicPr>
          <p:nvPr>
            <p:ph idx="1"/>
          </p:nvPr>
        </p:nvPicPr>
        <p:blipFill>
          <a:blip r:embed="rId2"/>
          <a:stretch>
            <a:fillRect/>
          </a:stretch>
        </p:blipFill>
        <p:spPr>
          <a:xfrm>
            <a:off x="4038600" y="1082156"/>
            <a:ext cx="7188199" cy="4690299"/>
          </a:xfrm>
          <a:prstGeom prst="rect">
            <a:avLst/>
          </a:prstGeom>
        </p:spPr>
      </p:pic>
    </p:spTree>
    <p:extLst>
      <p:ext uri="{BB962C8B-B14F-4D97-AF65-F5344CB8AC3E}">
        <p14:creationId xmlns:p14="http://schemas.microsoft.com/office/powerpoint/2010/main" val="2687659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9C8D-ED2F-CFAF-5E28-3A6BE2AF5B03}"/>
              </a:ext>
            </a:extLst>
          </p:cNvPr>
          <p:cNvSpPr>
            <a:spLocks noGrp="1"/>
          </p:cNvSpPr>
          <p:nvPr>
            <p:ph type="title"/>
          </p:nvPr>
        </p:nvSpPr>
        <p:spPr/>
        <p:txBody>
          <a:bodyPr/>
          <a:lstStyle/>
          <a:p>
            <a:r>
              <a:rPr lang="en-US" dirty="0"/>
              <a:t>Operational ISP</a:t>
            </a:r>
          </a:p>
        </p:txBody>
      </p:sp>
      <p:sp>
        <p:nvSpPr>
          <p:cNvPr id="3" name="Content Placeholder 2">
            <a:extLst>
              <a:ext uri="{FF2B5EF4-FFF2-40B4-BE49-F238E27FC236}">
                <a16:creationId xmlns:a16="http://schemas.microsoft.com/office/drawing/2014/main" id="{70FB61D3-4DFA-34DD-0167-519C1D24A66E}"/>
              </a:ext>
            </a:extLst>
          </p:cNvPr>
          <p:cNvSpPr>
            <a:spLocks noGrp="1"/>
          </p:cNvSpPr>
          <p:nvPr>
            <p:ph idx="1"/>
          </p:nvPr>
        </p:nvSpPr>
        <p:spPr/>
        <p:txBody>
          <a:bodyPr/>
          <a:lstStyle/>
          <a:p>
            <a:r>
              <a:rPr lang="en-US" dirty="0"/>
              <a:t>Operational Information System (IS) planning focuses on the day-to-day management and maintenance of IT systems and infrastructure to ensure they effectively support organizational operations. </a:t>
            </a:r>
          </a:p>
          <a:p>
            <a:r>
              <a:rPr lang="en-US" dirty="0"/>
              <a:t>Unlike strategic or tactical IS planning, which deal with long-term goals and specific projects, operational IS planning involves ongoing activities and processes that keep IT systems running smoothly and meeting business needs on a daily basis.</a:t>
            </a:r>
          </a:p>
        </p:txBody>
      </p:sp>
    </p:spTree>
    <p:extLst>
      <p:ext uri="{BB962C8B-B14F-4D97-AF65-F5344CB8AC3E}">
        <p14:creationId xmlns:p14="http://schemas.microsoft.com/office/powerpoint/2010/main" val="1355523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DE3E-8663-4F4D-B8AF-39D50F025ACA}"/>
              </a:ext>
            </a:extLst>
          </p:cNvPr>
          <p:cNvSpPr>
            <a:spLocks noGrp="1"/>
          </p:cNvSpPr>
          <p:nvPr>
            <p:ph type="title"/>
          </p:nvPr>
        </p:nvSpPr>
        <p:spPr/>
        <p:txBody>
          <a:bodyPr/>
          <a:lstStyle/>
          <a:p>
            <a:r>
              <a:rPr lang="en-US" dirty="0"/>
              <a:t>Operational ISP</a:t>
            </a:r>
          </a:p>
        </p:txBody>
      </p:sp>
      <p:sp>
        <p:nvSpPr>
          <p:cNvPr id="3" name="Content Placeholder 2">
            <a:extLst>
              <a:ext uri="{FF2B5EF4-FFF2-40B4-BE49-F238E27FC236}">
                <a16:creationId xmlns:a16="http://schemas.microsoft.com/office/drawing/2014/main" id="{43BA5217-895C-F2AE-BF0A-083447051D11}"/>
              </a:ext>
            </a:extLst>
          </p:cNvPr>
          <p:cNvSpPr>
            <a:spLocks noGrp="1"/>
          </p:cNvSpPr>
          <p:nvPr>
            <p:ph idx="1"/>
          </p:nvPr>
        </p:nvSpPr>
        <p:spPr/>
        <p:txBody>
          <a:bodyPr>
            <a:normAutofit fontScale="55000" lnSpcReduction="20000"/>
          </a:bodyPr>
          <a:lstStyle/>
          <a:p>
            <a:r>
              <a:rPr lang="en-US" b="1" dirty="0"/>
              <a:t>Key Components of Operational IS Planning:</a:t>
            </a:r>
          </a:p>
          <a:p>
            <a:pPr>
              <a:buFont typeface="+mj-lt"/>
              <a:buAutoNum type="arabicPeriod"/>
            </a:pPr>
            <a:r>
              <a:rPr lang="en-US" b="1" dirty="0"/>
              <a:t>Routine Maintenance and Support</a:t>
            </a:r>
            <a:r>
              <a:rPr lang="en-US" dirty="0"/>
              <a:t>:</a:t>
            </a:r>
          </a:p>
          <a:p>
            <a:pPr marL="742950" lvl="1" indent="-285750">
              <a:buFont typeface="+mj-lt"/>
              <a:buAutoNum type="arabicPeriod"/>
            </a:pPr>
            <a:r>
              <a:rPr lang="en-US" b="1" dirty="0"/>
              <a:t>System Maintenance</a:t>
            </a:r>
            <a:r>
              <a:rPr lang="en-US" dirty="0"/>
              <a:t>: Regularly schedule updates, patches, and upgrades to keep software and hardware systems current and secure.</a:t>
            </a:r>
          </a:p>
          <a:p>
            <a:pPr marL="742950" lvl="1" indent="-285750">
              <a:buFont typeface="+mj-lt"/>
              <a:buAutoNum type="arabicPeriod"/>
            </a:pPr>
            <a:r>
              <a:rPr lang="en-US" b="1" dirty="0"/>
              <a:t>Technical Support</a:t>
            </a:r>
            <a:r>
              <a:rPr lang="en-US" dirty="0"/>
              <a:t>: Establish procedures and resources for addressing user issues, troubleshooting problems, and providing technical assistance.</a:t>
            </a:r>
          </a:p>
          <a:p>
            <a:pPr>
              <a:buFont typeface="+mj-lt"/>
              <a:buAutoNum type="arabicPeriod"/>
            </a:pPr>
            <a:r>
              <a:rPr lang="en-US" b="1" dirty="0"/>
              <a:t>Capacity Planning</a:t>
            </a:r>
            <a:r>
              <a:rPr lang="en-US" dirty="0"/>
              <a:t>:</a:t>
            </a:r>
          </a:p>
          <a:p>
            <a:pPr marL="742950" lvl="1" indent="-285750">
              <a:buFont typeface="+mj-lt"/>
              <a:buAutoNum type="arabicPeriod"/>
            </a:pPr>
            <a:r>
              <a:rPr lang="en-US" b="1" dirty="0"/>
              <a:t>Resource Allocation</a:t>
            </a:r>
            <a:r>
              <a:rPr lang="en-US" dirty="0"/>
              <a:t>: Monitor and manage IT resources such as server capacity, storage space, and network bandwidth to ensure adequate performance.</a:t>
            </a:r>
          </a:p>
          <a:p>
            <a:pPr marL="742950" lvl="1" indent="-285750">
              <a:buFont typeface="+mj-lt"/>
              <a:buAutoNum type="arabicPeriod"/>
            </a:pPr>
            <a:r>
              <a:rPr lang="en-US" b="1" dirty="0"/>
              <a:t>Scalability</a:t>
            </a:r>
            <a:r>
              <a:rPr lang="en-US" dirty="0"/>
              <a:t>: Plan for future growth and expansion by assessing current capacity utilization and forecasting future requirements.</a:t>
            </a:r>
          </a:p>
          <a:p>
            <a:pPr>
              <a:buFont typeface="+mj-lt"/>
              <a:buAutoNum type="arabicPeriod"/>
            </a:pPr>
            <a:r>
              <a:rPr lang="en-US" b="1" dirty="0"/>
              <a:t>Backup and Disaster Recovery</a:t>
            </a:r>
            <a:r>
              <a:rPr lang="en-US" dirty="0"/>
              <a:t>:</a:t>
            </a:r>
          </a:p>
          <a:p>
            <a:pPr marL="742950" lvl="1" indent="-285750">
              <a:buFont typeface="+mj-lt"/>
              <a:buAutoNum type="arabicPeriod"/>
            </a:pPr>
            <a:r>
              <a:rPr lang="en-US" b="1" dirty="0"/>
              <a:t>Data Backup</a:t>
            </a:r>
            <a:r>
              <a:rPr lang="en-US" dirty="0"/>
              <a:t>: Implement and maintain regular data backup procedures to protect against data loss due to hardware failure, human error, or cybersecurity threats.</a:t>
            </a:r>
          </a:p>
          <a:p>
            <a:pPr marL="742950" lvl="1" indent="-285750">
              <a:buFont typeface="+mj-lt"/>
              <a:buAutoNum type="arabicPeriod"/>
            </a:pPr>
            <a:r>
              <a:rPr lang="en-US" b="1" dirty="0"/>
              <a:t>Disaster Recovery</a:t>
            </a:r>
            <a:r>
              <a:rPr lang="en-US" dirty="0"/>
              <a:t>: Develop and test a disaster recovery plan to ensure continuity of operations in the event of a major disruption or outage.</a:t>
            </a:r>
          </a:p>
          <a:p>
            <a:pPr>
              <a:buFont typeface="+mj-lt"/>
              <a:buAutoNum type="arabicPeriod"/>
            </a:pPr>
            <a:r>
              <a:rPr lang="en-US" b="1" dirty="0"/>
              <a:t>Security Management</a:t>
            </a:r>
            <a:r>
              <a:rPr lang="en-US" dirty="0"/>
              <a:t>:</a:t>
            </a:r>
          </a:p>
          <a:p>
            <a:pPr marL="742950" lvl="1" indent="-285750">
              <a:buFont typeface="+mj-lt"/>
              <a:buAutoNum type="arabicPeriod"/>
            </a:pPr>
            <a:r>
              <a:rPr lang="en-US" b="1" dirty="0"/>
              <a:t>Cybersecurity Measures</a:t>
            </a:r>
            <a:r>
              <a:rPr lang="en-US" dirty="0"/>
              <a:t>: Implement security protocols, firewalls, encryption, and access controls to protect sensitive data and systems from unauthorized access and cyber threats.</a:t>
            </a:r>
          </a:p>
          <a:p>
            <a:pPr marL="742950" lvl="1" indent="-285750">
              <a:buFont typeface="+mj-lt"/>
              <a:buAutoNum type="arabicPeriod"/>
            </a:pPr>
            <a:r>
              <a:rPr lang="en-US" b="1" dirty="0"/>
              <a:t>Compliance</a:t>
            </a:r>
            <a:r>
              <a:rPr lang="en-US" dirty="0"/>
              <a:t>: Ensure compliance with industry regulations and standards related to data privacy and security (e.g., GDPR, HIPAA).</a:t>
            </a:r>
          </a:p>
          <a:p>
            <a:pPr marL="0" indent="0">
              <a:buNone/>
            </a:pPr>
            <a:endParaRPr lang="en-US" dirty="0"/>
          </a:p>
        </p:txBody>
      </p:sp>
    </p:spTree>
    <p:extLst>
      <p:ext uri="{BB962C8B-B14F-4D97-AF65-F5344CB8AC3E}">
        <p14:creationId xmlns:p14="http://schemas.microsoft.com/office/powerpoint/2010/main" val="3790390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DE3E-8663-4F4D-B8AF-39D50F025ACA}"/>
              </a:ext>
            </a:extLst>
          </p:cNvPr>
          <p:cNvSpPr>
            <a:spLocks noGrp="1"/>
          </p:cNvSpPr>
          <p:nvPr>
            <p:ph type="title"/>
          </p:nvPr>
        </p:nvSpPr>
        <p:spPr/>
        <p:txBody>
          <a:bodyPr/>
          <a:lstStyle/>
          <a:p>
            <a:r>
              <a:rPr lang="en-US" dirty="0"/>
              <a:t>Operational ISP</a:t>
            </a:r>
          </a:p>
        </p:txBody>
      </p:sp>
      <p:sp>
        <p:nvSpPr>
          <p:cNvPr id="3" name="Content Placeholder 2">
            <a:extLst>
              <a:ext uri="{FF2B5EF4-FFF2-40B4-BE49-F238E27FC236}">
                <a16:creationId xmlns:a16="http://schemas.microsoft.com/office/drawing/2014/main" id="{43BA5217-895C-F2AE-BF0A-083447051D11}"/>
              </a:ext>
            </a:extLst>
          </p:cNvPr>
          <p:cNvSpPr>
            <a:spLocks noGrp="1"/>
          </p:cNvSpPr>
          <p:nvPr>
            <p:ph idx="1"/>
          </p:nvPr>
        </p:nvSpPr>
        <p:spPr/>
        <p:txBody>
          <a:bodyPr>
            <a:normAutofit fontScale="62500" lnSpcReduction="20000"/>
          </a:bodyPr>
          <a:lstStyle/>
          <a:p>
            <a:pPr>
              <a:buFont typeface="+mj-lt"/>
              <a:buAutoNum type="arabicPeriod"/>
            </a:pPr>
            <a:r>
              <a:rPr lang="en-US" b="1" dirty="0"/>
              <a:t>User Training and Support</a:t>
            </a:r>
            <a:r>
              <a:rPr lang="en-US" dirty="0"/>
              <a:t>:</a:t>
            </a:r>
          </a:p>
          <a:p>
            <a:pPr marL="742950" lvl="1" indent="-285750">
              <a:buFont typeface="+mj-lt"/>
              <a:buAutoNum type="arabicPeriod"/>
            </a:pPr>
            <a:r>
              <a:rPr lang="en-US" b="1" dirty="0"/>
              <a:t>Training Programs</a:t>
            </a:r>
            <a:r>
              <a:rPr lang="en-US" dirty="0"/>
              <a:t>: Provide ongoing training and education for users to optimize their use of IT systems and applications.</a:t>
            </a:r>
          </a:p>
          <a:p>
            <a:pPr marL="742950" lvl="1" indent="-285750">
              <a:buFont typeface="+mj-lt"/>
              <a:buAutoNum type="arabicPeriod"/>
            </a:pPr>
            <a:r>
              <a:rPr lang="en-US" b="1" dirty="0"/>
              <a:t>User Support</a:t>
            </a:r>
            <a:r>
              <a:rPr lang="en-US" dirty="0"/>
              <a:t>: Establish a help desk or support system to address user inquiries, troubleshoot issues, and provide guidance on system usage.</a:t>
            </a:r>
          </a:p>
          <a:p>
            <a:pPr>
              <a:buFont typeface="+mj-lt"/>
              <a:buAutoNum type="arabicPeriod"/>
            </a:pPr>
            <a:r>
              <a:rPr lang="en-US" b="1" dirty="0"/>
              <a:t>Vendor Management</a:t>
            </a:r>
            <a:r>
              <a:rPr lang="en-US" dirty="0"/>
              <a:t>:</a:t>
            </a:r>
          </a:p>
          <a:p>
            <a:pPr marL="742950" lvl="1" indent="-285750">
              <a:buFont typeface="+mj-lt"/>
              <a:buAutoNum type="arabicPeriod"/>
            </a:pPr>
            <a:r>
              <a:rPr lang="en-US" b="1" dirty="0"/>
              <a:t>Vendor Relationships</a:t>
            </a:r>
            <a:r>
              <a:rPr lang="en-US" dirty="0"/>
              <a:t>: Manage relationships with IT vendors and service providers to ensure service level agreements (SLAs) are met and obtain timely support for system maintenance and upgrades.</a:t>
            </a:r>
          </a:p>
          <a:p>
            <a:pPr marL="742950" lvl="1" indent="-285750">
              <a:buFont typeface="+mj-lt"/>
              <a:buAutoNum type="arabicPeriod"/>
            </a:pPr>
            <a:r>
              <a:rPr lang="en-US" b="1" dirty="0"/>
              <a:t>Contract Management</a:t>
            </a:r>
            <a:r>
              <a:rPr lang="en-US" dirty="0"/>
              <a:t>: Negotiate contracts, renewals, and pricing terms with vendors to optimize cost-effectiveness and service delivery.</a:t>
            </a:r>
          </a:p>
          <a:p>
            <a:pPr>
              <a:buFont typeface="+mj-lt"/>
              <a:buAutoNum type="arabicPeriod"/>
            </a:pPr>
            <a:r>
              <a:rPr lang="en-US" b="1" dirty="0"/>
              <a:t>Performance Monitoring and Reporting</a:t>
            </a:r>
            <a:r>
              <a:rPr lang="en-US" dirty="0"/>
              <a:t>:</a:t>
            </a:r>
          </a:p>
          <a:p>
            <a:pPr marL="742950" lvl="1" indent="-285750">
              <a:buFont typeface="+mj-lt"/>
              <a:buAutoNum type="arabicPeriod"/>
            </a:pPr>
            <a:r>
              <a:rPr lang="en-US" b="1" dirty="0"/>
              <a:t>Monitoring Tools</a:t>
            </a:r>
            <a:r>
              <a:rPr lang="en-US" dirty="0"/>
              <a:t>: Deploy monitoring tools and software to track system performance metrics such as uptime, response times, and resource utilization.</a:t>
            </a:r>
          </a:p>
          <a:p>
            <a:pPr marL="742950" lvl="1" indent="-285750">
              <a:buFont typeface="+mj-lt"/>
              <a:buAutoNum type="arabicPeriod"/>
            </a:pPr>
            <a:r>
              <a:rPr lang="en-US" b="1" dirty="0"/>
              <a:t>Reporting</a:t>
            </a:r>
            <a:r>
              <a:rPr lang="en-US" dirty="0"/>
              <a:t>: Generate reports and dashboards to provide insights into IT performance, identify trends, and support decision-making for resource allocation and future planning.</a:t>
            </a:r>
          </a:p>
          <a:p>
            <a:pPr>
              <a:buFont typeface="+mj-lt"/>
              <a:buAutoNum type="arabicPeriod"/>
            </a:pPr>
            <a:r>
              <a:rPr lang="en-US" b="1" dirty="0"/>
              <a:t>Continuous Improvement</a:t>
            </a:r>
            <a:r>
              <a:rPr lang="en-US" dirty="0"/>
              <a:t>:</a:t>
            </a:r>
          </a:p>
          <a:p>
            <a:pPr marL="742950" lvl="1" indent="-285750">
              <a:buFont typeface="+mj-lt"/>
              <a:buAutoNum type="arabicPeriod"/>
            </a:pPr>
            <a:r>
              <a:rPr lang="en-US" b="1" dirty="0"/>
              <a:t>Feedback Mechanisms</a:t>
            </a:r>
            <a:r>
              <a:rPr lang="en-US" dirty="0"/>
              <a:t>: Gather feedback from users and stakeholders to identify areas for improvement and enhancement of IT systems and services.</a:t>
            </a:r>
          </a:p>
          <a:p>
            <a:pPr marL="742950" lvl="1" indent="-285750">
              <a:buFont typeface="+mj-lt"/>
              <a:buAutoNum type="arabicPeriod"/>
            </a:pPr>
            <a:r>
              <a:rPr lang="en-US" b="1" dirty="0"/>
              <a:t>Process Optimization</a:t>
            </a:r>
            <a:r>
              <a:rPr lang="en-US" dirty="0"/>
              <a:t>: Implement continuous improvement initiatives to streamline workflows, enhance efficiency, and reduce operational costs over time.</a:t>
            </a:r>
          </a:p>
        </p:txBody>
      </p:sp>
    </p:spTree>
    <p:extLst>
      <p:ext uri="{BB962C8B-B14F-4D97-AF65-F5344CB8AC3E}">
        <p14:creationId xmlns:p14="http://schemas.microsoft.com/office/powerpoint/2010/main" val="3633338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FAA-929B-0EA9-611E-856D94F8750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ABA1B15-DEE7-322E-D94D-BA60AAD72A11}"/>
              </a:ext>
            </a:extLst>
          </p:cNvPr>
          <p:cNvSpPr>
            <a:spLocks noGrp="1"/>
          </p:cNvSpPr>
          <p:nvPr>
            <p:ph idx="1"/>
          </p:nvPr>
        </p:nvSpPr>
        <p:spPr/>
        <p:txBody>
          <a:bodyPr>
            <a:normAutofit lnSpcReduction="10000"/>
          </a:bodyPr>
          <a:lstStyle/>
          <a:p>
            <a:r>
              <a:rPr lang="en-US" b="1" dirty="0"/>
              <a:t>Example Application:</a:t>
            </a:r>
          </a:p>
          <a:p>
            <a:r>
              <a:rPr lang="en-US" dirty="0"/>
              <a:t>For instance, a manufacturing company might focus on operational IS planning to:</a:t>
            </a:r>
          </a:p>
          <a:p>
            <a:pPr>
              <a:buFont typeface="Arial" panose="020B0604020202020204" pitchFamily="34" charset="0"/>
              <a:buChar char="•"/>
            </a:pPr>
            <a:r>
              <a:rPr lang="en-US" dirty="0"/>
              <a:t>Ensure regular updates and maintenance of production line control systems to minimize downtime and maximize productivity.</a:t>
            </a:r>
          </a:p>
          <a:p>
            <a:pPr>
              <a:buFont typeface="Arial" panose="020B0604020202020204" pitchFamily="34" charset="0"/>
              <a:buChar char="•"/>
            </a:pPr>
            <a:r>
              <a:rPr lang="en-US" dirty="0"/>
              <a:t>Implement robust cybersecurity measures to protect proprietary designs and customer data from cyber threats.</a:t>
            </a:r>
          </a:p>
          <a:p>
            <a:pPr>
              <a:buFont typeface="Arial" panose="020B0604020202020204" pitchFamily="34" charset="0"/>
              <a:buChar char="•"/>
            </a:pPr>
            <a:r>
              <a:rPr lang="en-US" dirty="0"/>
              <a:t>Provide ongoing training for staff on new ERP software features to improve inventory management and streamline supply chain operations.</a:t>
            </a:r>
          </a:p>
          <a:p>
            <a:endParaRPr lang="en-US" dirty="0"/>
          </a:p>
        </p:txBody>
      </p:sp>
    </p:spTree>
    <p:extLst>
      <p:ext uri="{BB962C8B-B14F-4D97-AF65-F5344CB8AC3E}">
        <p14:creationId xmlns:p14="http://schemas.microsoft.com/office/powerpoint/2010/main" val="2683523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E30602-F348-1078-988B-517E1CFFAC8F}"/>
              </a:ext>
            </a:extLst>
          </p:cNvPr>
          <p:cNvPicPr>
            <a:picLocks noGrp="1" noChangeAspect="1"/>
          </p:cNvPicPr>
          <p:nvPr>
            <p:ph idx="1"/>
          </p:nvPr>
        </p:nvPicPr>
        <p:blipFill>
          <a:blip r:embed="rId2"/>
          <a:stretch>
            <a:fillRect/>
          </a:stretch>
        </p:blipFill>
        <p:spPr>
          <a:xfrm>
            <a:off x="1354665" y="643466"/>
            <a:ext cx="9482669" cy="5571067"/>
          </a:xfrm>
          <a:prstGeom prst="rect">
            <a:avLst/>
          </a:prstGeom>
        </p:spPr>
      </p:pic>
    </p:spTree>
    <p:extLst>
      <p:ext uri="{BB962C8B-B14F-4D97-AF65-F5344CB8AC3E}">
        <p14:creationId xmlns:p14="http://schemas.microsoft.com/office/powerpoint/2010/main" val="1116771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39C09C-B68C-3DF7-9F60-81DEA93B0F45}"/>
              </a:ext>
            </a:extLst>
          </p:cNvPr>
          <p:cNvPicPr>
            <a:picLocks noGrp="1" noChangeAspect="1"/>
          </p:cNvPicPr>
          <p:nvPr>
            <p:ph idx="1"/>
          </p:nvPr>
        </p:nvPicPr>
        <p:blipFill>
          <a:blip r:embed="rId2"/>
          <a:stretch>
            <a:fillRect/>
          </a:stretch>
        </p:blipFill>
        <p:spPr>
          <a:xfrm>
            <a:off x="1859448" y="643466"/>
            <a:ext cx="8473104" cy="5571067"/>
          </a:xfrm>
          <a:prstGeom prst="rect">
            <a:avLst/>
          </a:prstGeom>
        </p:spPr>
      </p:pic>
    </p:spTree>
    <p:extLst>
      <p:ext uri="{BB962C8B-B14F-4D97-AF65-F5344CB8AC3E}">
        <p14:creationId xmlns:p14="http://schemas.microsoft.com/office/powerpoint/2010/main" val="45444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B83488B-D9C8-5E05-1169-56A3D17E6D5F}"/>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a:solidFill>
                  <a:srgbClr val="FFFFFF"/>
                </a:solidFill>
              </a:rPr>
              <a:t>ISP Process</a:t>
            </a:r>
          </a:p>
        </p:txBody>
      </p:sp>
      <p:pic>
        <p:nvPicPr>
          <p:cNvPr id="5" name="Content Placeholder 4" descr="A diagram of a process&#10;&#10;Description automatically generated">
            <a:extLst>
              <a:ext uri="{FF2B5EF4-FFF2-40B4-BE49-F238E27FC236}">
                <a16:creationId xmlns:a16="http://schemas.microsoft.com/office/drawing/2014/main" id="{A4751293-B8A4-9A4A-86D7-92B7D17228DB}"/>
              </a:ext>
            </a:extLst>
          </p:cNvPr>
          <p:cNvPicPr>
            <a:picLocks noGrp="1" noChangeAspect="1"/>
          </p:cNvPicPr>
          <p:nvPr>
            <p:ph idx="1"/>
          </p:nvPr>
        </p:nvPicPr>
        <p:blipFill rotWithShape="1">
          <a:blip r:embed="rId2"/>
          <a:srcRect t="21236" b="2417"/>
          <a:stretch/>
        </p:blipFill>
        <p:spPr>
          <a:xfrm>
            <a:off x="1" y="10"/>
            <a:ext cx="12191998" cy="5352218"/>
          </a:xfrm>
          <a:prstGeom prst="rect">
            <a:avLst/>
          </a:prstGeom>
        </p:spPr>
      </p:pic>
    </p:spTree>
    <p:extLst>
      <p:ext uri="{BB962C8B-B14F-4D97-AF65-F5344CB8AC3E}">
        <p14:creationId xmlns:p14="http://schemas.microsoft.com/office/powerpoint/2010/main" val="3787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8C2C3C0-D72C-985A-E986-CE18C2763696}"/>
              </a:ext>
            </a:extLst>
          </p:cNvPr>
          <p:cNvPicPr>
            <a:picLocks noGrp="1" noChangeAspect="1"/>
          </p:cNvPicPr>
          <p:nvPr>
            <p:ph idx="1"/>
          </p:nvPr>
        </p:nvPicPr>
        <p:blipFill>
          <a:blip r:embed="rId2"/>
          <a:stretch>
            <a:fillRect/>
          </a:stretch>
        </p:blipFill>
        <p:spPr>
          <a:xfrm>
            <a:off x="2344441" y="643467"/>
            <a:ext cx="7503117" cy="5571065"/>
          </a:xfrm>
          <a:prstGeom prst="rect">
            <a:avLst/>
          </a:prstGeom>
          <a:ln>
            <a:noFill/>
          </a:ln>
        </p:spPr>
      </p:pic>
    </p:spTree>
    <p:extLst>
      <p:ext uri="{BB962C8B-B14F-4D97-AF65-F5344CB8AC3E}">
        <p14:creationId xmlns:p14="http://schemas.microsoft.com/office/powerpoint/2010/main" val="3478431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820D98-48AB-1922-908B-37C16E38A473}"/>
              </a:ext>
            </a:extLst>
          </p:cNvPr>
          <p:cNvPicPr>
            <a:picLocks noGrp="1" noChangeAspect="1"/>
          </p:cNvPicPr>
          <p:nvPr>
            <p:ph idx="1"/>
          </p:nvPr>
        </p:nvPicPr>
        <p:blipFill>
          <a:blip r:embed="rId2"/>
          <a:stretch>
            <a:fillRect/>
          </a:stretch>
        </p:blipFill>
        <p:spPr>
          <a:xfrm>
            <a:off x="2073570" y="643467"/>
            <a:ext cx="8044860" cy="5571065"/>
          </a:xfrm>
          <a:prstGeom prst="rect">
            <a:avLst/>
          </a:prstGeom>
          <a:ln>
            <a:noFill/>
          </a:ln>
        </p:spPr>
      </p:pic>
    </p:spTree>
    <p:extLst>
      <p:ext uri="{BB962C8B-B14F-4D97-AF65-F5344CB8AC3E}">
        <p14:creationId xmlns:p14="http://schemas.microsoft.com/office/powerpoint/2010/main" val="1794952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8051D-BE9E-0294-E42A-F367C1047B69}"/>
              </a:ext>
            </a:extLst>
          </p:cNvPr>
          <p:cNvPicPr>
            <a:picLocks noGrp="1" noChangeAspect="1"/>
          </p:cNvPicPr>
          <p:nvPr>
            <p:ph idx="1"/>
          </p:nvPr>
        </p:nvPicPr>
        <p:blipFill>
          <a:blip r:embed="rId2"/>
          <a:stretch>
            <a:fillRect/>
          </a:stretch>
        </p:blipFill>
        <p:spPr>
          <a:xfrm>
            <a:off x="1938487" y="643466"/>
            <a:ext cx="8315026" cy="5571067"/>
          </a:xfrm>
          <a:prstGeom prst="rect">
            <a:avLst/>
          </a:prstGeom>
        </p:spPr>
      </p:pic>
    </p:spTree>
    <p:extLst>
      <p:ext uri="{BB962C8B-B14F-4D97-AF65-F5344CB8AC3E}">
        <p14:creationId xmlns:p14="http://schemas.microsoft.com/office/powerpoint/2010/main" val="4766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FD71E2-F7C5-3CC6-EA3E-58B0B1AE6FFB}"/>
              </a:ext>
            </a:extLst>
          </p:cNvPr>
          <p:cNvPicPr>
            <a:picLocks noGrp="1" noChangeAspect="1"/>
          </p:cNvPicPr>
          <p:nvPr>
            <p:ph idx="1"/>
          </p:nvPr>
        </p:nvPicPr>
        <p:blipFill>
          <a:blip r:embed="rId2"/>
          <a:stretch>
            <a:fillRect/>
          </a:stretch>
        </p:blipFill>
        <p:spPr>
          <a:xfrm>
            <a:off x="1691994" y="643466"/>
            <a:ext cx="8808012" cy="5571067"/>
          </a:xfrm>
          <a:prstGeom prst="rect">
            <a:avLst/>
          </a:prstGeom>
        </p:spPr>
      </p:pic>
    </p:spTree>
    <p:extLst>
      <p:ext uri="{BB962C8B-B14F-4D97-AF65-F5344CB8AC3E}">
        <p14:creationId xmlns:p14="http://schemas.microsoft.com/office/powerpoint/2010/main" val="19425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08186E-F409-38D9-CAAC-D6487FFC4158}"/>
              </a:ext>
            </a:extLst>
          </p:cNvPr>
          <p:cNvPicPr>
            <a:picLocks noGrp="1" noChangeAspect="1"/>
          </p:cNvPicPr>
          <p:nvPr>
            <p:ph idx="1"/>
          </p:nvPr>
        </p:nvPicPr>
        <p:blipFill>
          <a:blip r:embed="rId2"/>
          <a:stretch>
            <a:fillRect/>
          </a:stretch>
        </p:blipFill>
        <p:spPr>
          <a:xfrm>
            <a:off x="2058995" y="643466"/>
            <a:ext cx="8074010" cy="5571067"/>
          </a:xfrm>
          <a:prstGeom prst="rect">
            <a:avLst/>
          </a:prstGeom>
        </p:spPr>
      </p:pic>
    </p:spTree>
    <p:extLst>
      <p:ext uri="{BB962C8B-B14F-4D97-AF65-F5344CB8AC3E}">
        <p14:creationId xmlns:p14="http://schemas.microsoft.com/office/powerpoint/2010/main" val="1163934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dirty="0"/>
              <a:t>Establish a mission statement</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lnSpcReduction="10000"/>
          </a:bodyPr>
          <a:lstStyle/>
          <a:p>
            <a:r>
              <a:rPr lang="en-US" b="1" dirty="0"/>
              <a:t>Purpose</a:t>
            </a:r>
            <a:r>
              <a:rPr lang="en-US" dirty="0"/>
              <a:t>: The mission statement defines the organization's core purpose and values, serving as a guiding principle for all planning activities.</a:t>
            </a:r>
          </a:p>
          <a:p>
            <a:r>
              <a:rPr lang="en-US" b="1" dirty="0"/>
              <a:t>Process</a:t>
            </a:r>
            <a:r>
              <a:rPr lang="en-US" dirty="0"/>
              <a:t>:</a:t>
            </a:r>
          </a:p>
          <a:p>
            <a:pPr>
              <a:buFont typeface="Arial" panose="020B0604020202020204" pitchFamily="34" charset="0"/>
              <a:buChar char="•"/>
            </a:pPr>
            <a:r>
              <a:rPr lang="en-US" b="1" dirty="0"/>
              <a:t>Identify Core Values</a:t>
            </a:r>
            <a:r>
              <a:rPr lang="en-US" dirty="0"/>
              <a:t>: Determine the fundamental beliefs and principles that drive the organization.</a:t>
            </a:r>
          </a:p>
          <a:p>
            <a:pPr>
              <a:buFont typeface="Arial" panose="020B0604020202020204" pitchFamily="34" charset="0"/>
              <a:buChar char="•"/>
            </a:pPr>
            <a:r>
              <a:rPr lang="en-US" b="1" dirty="0"/>
              <a:t>Define Purpose</a:t>
            </a:r>
            <a:r>
              <a:rPr lang="en-US" dirty="0"/>
              <a:t>: Clearly articulate what the organization aims to achieve and its primary function in the market.</a:t>
            </a:r>
          </a:p>
          <a:p>
            <a:pPr>
              <a:buFont typeface="Arial" panose="020B0604020202020204" pitchFamily="34" charset="0"/>
              <a:buChar char="•"/>
            </a:pPr>
            <a:r>
              <a:rPr lang="en-US" b="1" dirty="0"/>
              <a:t>Align with Business Strategy</a:t>
            </a:r>
            <a:r>
              <a:rPr lang="en-US" dirty="0"/>
              <a:t>: Ensure that the mission statement aligns with the overall business strategy and vision.</a:t>
            </a:r>
          </a:p>
          <a:p>
            <a:pPr marL="0" indent="0">
              <a:buNone/>
            </a:pPr>
            <a:endParaRPr lang="en-US" dirty="0"/>
          </a:p>
        </p:txBody>
      </p:sp>
    </p:spTree>
    <p:extLst>
      <p:ext uri="{BB962C8B-B14F-4D97-AF65-F5344CB8AC3E}">
        <p14:creationId xmlns:p14="http://schemas.microsoft.com/office/powerpoint/2010/main" val="244775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0D04-B35D-FBC0-4A46-F4916C1BBD2C}"/>
              </a:ext>
            </a:extLst>
          </p:cNvPr>
          <p:cNvSpPr>
            <a:spLocks noGrp="1"/>
          </p:cNvSpPr>
          <p:nvPr>
            <p:ph type="title"/>
          </p:nvPr>
        </p:nvSpPr>
        <p:spPr/>
        <p:txBody>
          <a:bodyPr/>
          <a:lstStyle/>
          <a:p>
            <a:r>
              <a:rPr lang="en-US" b="1" dirty="0"/>
              <a:t>Set Goals and Objectives</a:t>
            </a:r>
          </a:p>
        </p:txBody>
      </p:sp>
      <p:sp>
        <p:nvSpPr>
          <p:cNvPr id="3" name="Content Placeholder 2">
            <a:extLst>
              <a:ext uri="{FF2B5EF4-FFF2-40B4-BE49-F238E27FC236}">
                <a16:creationId xmlns:a16="http://schemas.microsoft.com/office/drawing/2014/main" id="{1CB78EF9-E597-01ED-44E0-9DDBFFAAA372}"/>
              </a:ext>
            </a:extLst>
          </p:cNvPr>
          <p:cNvSpPr>
            <a:spLocks noGrp="1"/>
          </p:cNvSpPr>
          <p:nvPr>
            <p:ph idx="1"/>
          </p:nvPr>
        </p:nvSpPr>
        <p:spPr/>
        <p:txBody>
          <a:bodyPr>
            <a:normAutofit fontScale="92500"/>
          </a:bodyPr>
          <a:lstStyle/>
          <a:p>
            <a:r>
              <a:rPr lang="en-US" b="1" dirty="0"/>
              <a:t>Purpose</a:t>
            </a:r>
            <a:r>
              <a:rPr lang="en-US" dirty="0"/>
              <a:t>: Define specific, measurable, achievable, relevant, and time-bound (SMART) goals that the information systems should achieve.</a:t>
            </a:r>
          </a:p>
          <a:p>
            <a:r>
              <a:rPr lang="en-US" b="1" dirty="0"/>
              <a:t>Process</a:t>
            </a:r>
            <a:r>
              <a:rPr lang="en-US" dirty="0"/>
              <a:t>:</a:t>
            </a:r>
          </a:p>
          <a:p>
            <a:pPr>
              <a:buFont typeface="Arial" panose="020B0604020202020204" pitchFamily="34" charset="0"/>
              <a:buChar char="•"/>
            </a:pPr>
            <a:r>
              <a:rPr lang="en-US" b="1" dirty="0"/>
              <a:t>Identify Key Areas</a:t>
            </a:r>
            <a:r>
              <a:rPr lang="en-US" dirty="0"/>
              <a:t>: Determine the critical areas where improvements or new systems are needed.</a:t>
            </a:r>
          </a:p>
          <a:p>
            <a:pPr>
              <a:buFont typeface="Arial" panose="020B0604020202020204" pitchFamily="34" charset="0"/>
              <a:buChar char="•"/>
            </a:pPr>
            <a:r>
              <a:rPr lang="en-US" b="1" dirty="0"/>
              <a:t>Define Objectives</a:t>
            </a:r>
            <a:r>
              <a:rPr lang="en-US" dirty="0"/>
              <a:t>: Set clear and concise objectives that support the organization’s mission and address the identified needs.</a:t>
            </a:r>
          </a:p>
          <a:p>
            <a:r>
              <a:rPr lang="en-US" b="1" dirty="0"/>
              <a:t>Example</a:t>
            </a:r>
            <a:r>
              <a:rPr lang="en-US" dirty="0"/>
              <a:t>: "Reduce system downtime by 30% within the next year" or "Implement a customer relationship management system to improve customer satisfaction scores by 20%."</a:t>
            </a:r>
          </a:p>
        </p:txBody>
      </p:sp>
    </p:spTree>
    <p:extLst>
      <p:ext uri="{BB962C8B-B14F-4D97-AF65-F5344CB8AC3E}">
        <p14:creationId xmlns:p14="http://schemas.microsoft.com/office/powerpoint/2010/main" val="3519012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3209</Words>
  <Application>Microsoft Office PowerPoint</Application>
  <PresentationFormat>Widescreen</PresentationFormat>
  <Paragraphs>219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Aptos Display</vt:lpstr>
      <vt:lpstr>Arial</vt:lpstr>
      <vt:lpstr>Office Theme</vt:lpstr>
      <vt:lpstr>Information System Planning</vt:lpstr>
      <vt:lpstr>PowerPoint Presentation</vt:lpstr>
      <vt:lpstr>Necessity of ISP</vt:lpstr>
      <vt:lpstr>ISP Process</vt:lpstr>
      <vt:lpstr>PowerPoint Presentation</vt:lpstr>
      <vt:lpstr>PowerPoint Presentation</vt:lpstr>
      <vt:lpstr>PowerPoint Presentation</vt:lpstr>
      <vt:lpstr>Establish a mission statement</vt:lpstr>
      <vt:lpstr>Set Goals and Objectives</vt:lpstr>
      <vt:lpstr>Derive Strategies and Policies</vt:lpstr>
      <vt:lpstr>Develop Long, Medium, and Short-Range Plans (Implement Plans)</vt:lpstr>
      <vt:lpstr>Monitor Results</vt:lpstr>
      <vt:lpstr>Establish a mission statement</vt:lpstr>
      <vt:lpstr>PowerPoint Presentation</vt:lpstr>
      <vt:lpstr>Steps</vt:lpstr>
      <vt:lpstr>Steps</vt:lpstr>
      <vt:lpstr>Steps</vt:lpstr>
      <vt:lpstr>Steps</vt:lpstr>
      <vt:lpstr>Example</vt:lpstr>
      <vt:lpstr>PowerPoint Presentation</vt:lpstr>
      <vt:lpstr>PowerPoint Presentation</vt:lpstr>
      <vt:lpstr>PowerPoint Presentation</vt:lpstr>
      <vt:lpstr>Strategic IS Planning</vt:lpstr>
      <vt:lpstr>Key components</vt:lpstr>
      <vt:lpstr>Key components</vt:lpstr>
      <vt:lpstr>PowerPoint Presentation</vt:lpstr>
      <vt:lpstr>PowerPoint Presentation</vt:lpstr>
      <vt:lpstr>Tactical ISP</vt:lpstr>
      <vt:lpstr>Tactical ISP</vt:lpstr>
      <vt:lpstr>Key Components of Tactical IS Planning: </vt:lpstr>
      <vt:lpstr>Key Components of Tactical IS Planning: </vt:lpstr>
      <vt:lpstr>Example</vt:lpstr>
      <vt:lpstr>PowerPoint Presentation</vt:lpstr>
      <vt:lpstr>Operational ISP</vt:lpstr>
      <vt:lpstr>Operational ISP</vt:lpstr>
      <vt:lpstr>Operational ISP</vt:lpstr>
      <vt:lpstr>Example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21</cp:revision>
  <dcterms:created xsi:type="dcterms:W3CDTF">2024-06-20T14:31:00Z</dcterms:created>
  <dcterms:modified xsi:type="dcterms:W3CDTF">2024-06-20T15:14:07Z</dcterms:modified>
</cp:coreProperties>
</file>